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42" r:id="rId1"/>
    <p:sldMasterId id="2147483755" r:id="rId2"/>
    <p:sldMasterId id="2147483766" r:id="rId3"/>
    <p:sldMasterId id="2147483777" r:id="rId4"/>
    <p:sldMasterId id="2147483788" r:id="rId5"/>
    <p:sldMasterId id="2147483799" r:id="rId6"/>
    <p:sldMasterId id="2147483810" r:id="rId7"/>
    <p:sldMasterId id="2147483821" r:id="rId8"/>
  </p:sldMasterIdLst>
  <p:notesMasterIdLst>
    <p:notesMasterId r:id="rId22"/>
  </p:notesMasterIdLst>
  <p:handoutMasterIdLst>
    <p:handoutMasterId r:id="rId23"/>
  </p:handoutMasterIdLst>
  <p:sldIdLst>
    <p:sldId id="331" r:id="rId9"/>
    <p:sldId id="332" r:id="rId10"/>
    <p:sldId id="354" r:id="rId11"/>
    <p:sldId id="355" r:id="rId12"/>
    <p:sldId id="334" r:id="rId13"/>
    <p:sldId id="357" r:id="rId14"/>
    <p:sldId id="358" r:id="rId15"/>
    <p:sldId id="335" r:id="rId16"/>
    <p:sldId id="356" r:id="rId17"/>
    <p:sldId id="349" r:id="rId18"/>
    <p:sldId id="343" r:id="rId19"/>
    <p:sldId id="350" r:id="rId20"/>
    <p:sldId id="346" r:id="rId21"/>
  </p:sldIdLst>
  <p:sldSz cx="9906000" cy="6858000" type="A4"/>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D13"/>
    <a:srgbClr val="D4E9F3"/>
    <a:srgbClr val="0070BA"/>
    <a:srgbClr val="50AB47"/>
    <a:srgbClr val="A07B4F"/>
    <a:srgbClr val="DAB784"/>
    <a:srgbClr val="009AD3"/>
    <a:srgbClr val="FDFBDA"/>
    <a:srgbClr val="F8F3B6"/>
    <a:srgbClr val="25A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98" autoAdjust="0"/>
    <p:restoredTop sz="79760" autoAdjust="0"/>
  </p:normalViewPr>
  <p:slideViewPr>
    <p:cSldViewPr snapToGrid="0">
      <p:cViewPr>
        <p:scale>
          <a:sx n="70" d="100"/>
          <a:sy n="70" d="100"/>
        </p:scale>
        <p:origin x="584" y="800"/>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2AA9FA7D-2AF6-4BBE-BC50-F694E00639B1}" type="datetimeFigureOut">
              <a:rPr lang="ru-RU" smtClean="0"/>
              <a:pPr/>
              <a:t>11.05.17</a:t>
            </a:fld>
            <a:endParaRPr lang="ru-RU"/>
          </a:p>
        </p:txBody>
      </p:sp>
      <p:sp>
        <p:nvSpPr>
          <p:cNvPr id="4" name="Нижний колонтитул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A2A34354-5CC9-4CC0-AC0E-07079D5B7AF9}" type="slidenum">
              <a:rPr lang="ru-RU" smtClean="0"/>
              <a:pPr/>
              <a:t>‹#›</a:t>
            </a:fld>
            <a:endParaRPr lang="ru-RU"/>
          </a:p>
        </p:txBody>
      </p:sp>
    </p:spTree>
    <p:extLst>
      <p:ext uri="{BB962C8B-B14F-4D97-AF65-F5344CB8AC3E}">
        <p14:creationId xmlns:p14="http://schemas.microsoft.com/office/powerpoint/2010/main" val="132139296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1F7A144E-CE39-446D-BBDC-4BAB46B4C798}" type="datetimeFigureOut">
              <a:rPr lang="ru-RU" smtClean="0"/>
              <a:pPr/>
              <a:t>11.05.17</a:t>
            </a:fld>
            <a:endParaRPr lang="ru-RU"/>
          </a:p>
        </p:txBody>
      </p:sp>
      <p:sp>
        <p:nvSpPr>
          <p:cNvPr id="4" name="Образ слайда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A74E260-E63E-4DAF-BE98-AB6CFC67E844}" type="slidenum">
              <a:rPr lang="ru-RU" smtClean="0"/>
              <a:pPr/>
              <a:t>‹#›</a:t>
            </a:fld>
            <a:endParaRPr lang="ru-RU"/>
          </a:p>
        </p:txBody>
      </p:sp>
    </p:spTree>
    <p:extLst>
      <p:ext uri="{BB962C8B-B14F-4D97-AF65-F5344CB8AC3E}">
        <p14:creationId xmlns:p14="http://schemas.microsoft.com/office/powerpoint/2010/main" val="144160687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36767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l"/>
            <a:r>
              <a:rPr lang="ru-RU" sz="1200" b="1" dirty="0" smtClean="0">
                <a:latin typeface="Times New Roman" pitchFamily="18" charset="0"/>
                <a:cs typeface="Times New Roman" pitchFamily="18" charset="0"/>
              </a:rPr>
              <a:t>Комплексный подход позволяет выделить три основных класса угроз </a:t>
            </a:r>
            <a:r>
              <a:rPr lang="ru-RU" sz="1200" b="1" dirty="0" err="1" smtClean="0">
                <a:latin typeface="Times New Roman" pitchFamily="18" charset="0"/>
                <a:cs typeface="Times New Roman" pitchFamily="18" charset="0"/>
              </a:rPr>
              <a:t>кибербезопасности</a:t>
            </a:r>
            <a:r>
              <a:rPr lang="ru-RU" sz="1200" b="1" dirty="0" smtClean="0">
                <a:latin typeface="Times New Roman" pitchFamily="18" charset="0"/>
                <a:cs typeface="Times New Roman" pitchFamily="18" charset="0"/>
              </a:rPr>
              <a:t> АСУ ТП АЭС:</a:t>
            </a:r>
            <a:endParaRPr lang="ru-RU" dirty="0"/>
          </a:p>
        </p:txBody>
      </p:sp>
    </p:spTree>
    <p:extLst>
      <p:ext uri="{BB962C8B-B14F-4D97-AF65-F5344CB8AC3E}">
        <p14:creationId xmlns:p14="http://schemas.microsoft.com/office/powerpoint/2010/main" val="1158502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just" defTabSz="914400" rtl="0" eaLnBrk="1" fontAlgn="base" latinLnBrk="0" hangingPunct="1">
              <a:lnSpc>
                <a:spcPct val="100000"/>
              </a:lnSpc>
              <a:spcBef>
                <a:spcPct val="0"/>
              </a:spcBef>
              <a:spcAft>
                <a:spcPct val="0"/>
              </a:spcAft>
              <a:buClrTx/>
              <a:buSzTx/>
              <a:buFontTx/>
              <a:buNone/>
              <a:tabLst>
                <a:tab pos="630238" algn="l"/>
              </a:tabLst>
              <a:defRPr/>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algn="just" fontAlgn="base">
              <a:spcBef>
                <a:spcPct val="0"/>
              </a:spcBef>
              <a:spcAft>
                <a:spcPct val="0"/>
              </a:spcAft>
              <a:tabLst>
                <a:tab pos="630238" algn="l"/>
              </a:tabLst>
            </a:pPr>
            <a:r>
              <a:rPr lang="ru-RU" sz="1000" b="1" dirty="0" smtClean="0">
                <a:solidFill>
                  <a:srgbClr val="0070BA"/>
                </a:solidFill>
                <a:latin typeface="Times New Roman" pitchFamily="18" charset="0"/>
                <a:cs typeface="Times New Roman" pitchFamily="18" charset="0"/>
              </a:rPr>
              <a:t>Рассмотрим</a:t>
            </a:r>
            <a:r>
              <a:rPr lang="ru-RU" sz="1000" b="1" baseline="0" dirty="0" smtClean="0">
                <a:solidFill>
                  <a:srgbClr val="0070BA"/>
                </a:solidFill>
                <a:latin typeface="Times New Roman" pitchFamily="18" charset="0"/>
                <a:cs typeface="Times New Roman" pitchFamily="18" charset="0"/>
              </a:rPr>
              <a:t> каким образом связаны различные безопасности между собой!</a:t>
            </a:r>
            <a:endParaRPr lang="ru-RU" sz="1000" b="1" dirty="0" smtClean="0">
              <a:solidFill>
                <a:srgbClr val="0070BA"/>
              </a:solidFill>
              <a:latin typeface="Times New Roman" pitchFamily="18" charset="0"/>
              <a:cs typeface="Times New Roman" pitchFamily="18" charset="0"/>
            </a:endParaRPr>
          </a:p>
          <a:p>
            <a:pPr algn="just" fontAlgn="base">
              <a:spcBef>
                <a:spcPct val="0"/>
              </a:spcBef>
              <a:spcAft>
                <a:spcPct val="0"/>
              </a:spcAft>
              <a:tabLst>
                <a:tab pos="630238" algn="l"/>
              </a:tabLst>
            </a:pPr>
            <a:r>
              <a:rPr lang="ru-RU" sz="1000" b="1" dirty="0" smtClean="0">
                <a:solidFill>
                  <a:srgbClr val="0070BA"/>
                </a:solidFill>
                <a:latin typeface="Times New Roman" pitchFamily="18" charset="0"/>
                <a:cs typeface="Times New Roman" pitchFamily="18" charset="0"/>
              </a:rPr>
              <a:t>Высокоуровневые требования промышленной безопасности наследуются дисциплиной</a:t>
            </a:r>
            <a:r>
              <a:rPr lang="ru-RU" sz="1000" b="1" baseline="0" dirty="0" smtClean="0">
                <a:solidFill>
                  <a:srgbClr val="0070BA"/>
                </a:solidFill>
                <a:latin typeface="Times New Roman" pitchFamily="18" charset="0"/>
                <a:cs typeface="Times New Roman" pitchFamily="18" charset="0"/>
              </a:rPr>
              <a:t> ФБ согласно принципу «СВЕРХУ ВНИЗ» при рассмотрении рисков отказов ОУ и определении свойств элементов систем.</a:t>
            </a:r>
          </a:p>
          <a:p>
            <a:pPr algn="just" fontAlgn="base">
              <a:spcBef>
                <a:spcPct val="0"/>
              </a:spcBef>
              <a:spcAft>
                <a:spcPct val="0"/>
              </a:spcAft>
              <a:tabLst>
                <a:tab pos="630238" algn="l"/>
              </a:tabLst>
            </a:pPr>
            <a:r>
              <a:rPr lang="ru-RU" sz="1000" b="1" dirty="0" smtClean="0">
                <a:solidFill>
                  <a:srgbClr val="0070BA"/>
                </a:solidFill>
                <a:latin typeface="Times New Roman" pitchFamily="18" charset="0"/>
                <a:cs typeface="Times New Roman" pitchFamily="18" charset="0"/>
              </a:rPr>
              <a:t>В зависимости от активов и выполняемых функций</a:t>
            </a:r>
            <a:r>
              <a:rPr lang="ru-RU" sz="1000" b="1" baseline="0" dirty="0" smtClean="0">
                <a:solidFill>
                  <a:srgbClr val="0070BA"/>
                </a:solidFill>
                <a:latin typeface="Times New Roman" pitchFamily="18" charset="0"/>
                <a:cs typeface="Times New Roman" pitchFamily="18" charset="0"/>
              </a:rPr>
              <a:t> безопасности имеет место «перетекание»  ФБ в ИБ и наоборот.</a:t>
            </a:r>
          </a:p>
          <a:p>
            <a:pPr marL="0" marR="0" lvl="0" indent="0" algn="just" defTabSz="914400" rtl="0" eaLnBrk="1" fontAlgn="base" latinLnBrk="0" hangingPunct="1">
              <a:lnSpc>
                <a:spcPct val="100000"/>
              </a:lnSpc>
              <a:spcBef>
                <a:spcPct val="0"/>
              </a:spcBef>
              <a:spcAft>
                <a:spcPct val="0"/>
              </a:spcAft>
              <a:buClrTx/>
              <a:buSzTx/>
              <a:buFontTx/>
              <a:buNone/>
              <a:tabLst>
                <a:tab pos="630238" algn="l"/>
              </a:tabLst>
              <a:defRPr/>
            </a:pPr>
            <a:endParaRPr kumimoji="0" lang="ru-RU" sz="1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630238" algn="l"/>
              </a:tabLst>
              <a:defRPr/>
            </a:pPr>
            <a:r>
              <a:rPr kumimoji="0" lang="ru-RU" sz="1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Промышленная (ядерная и радиационная безопасность АЭС) безопасность</a:t>
            </a:r>
            <a:r>
              <a:rPr kumimoji="0" lang="ru-RU" sz="1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свойство АЭС обеспечивать надежную защиту персонала, населения и окружающей среды от недопустимого в соответствии с федеральными нормами и правилами в области использования атомной энергии радиационного воздействия (НП-001-15).</a:t>
            </a:r>
          </a:p>
          <a:p>
            <a:pPr marL="0" marR="0" lvl="0" indent="0" algn="just" defTabSz="914400" rtl="0" eaLnBrk="1" fontAlgn="base" latinLnBrk="0" hangingPunct="1">
              <a:lnSpc>
                <a:spcPct val="100000"/>
              </a:lnSpc>
              <a:spcBef>
                <a:spcPct val="0"/>
              </a:spcBef>
              <a:spcAft>
                <a:spcPct val="0"/>
              </a:spcAft>
              <a:buClrTx/>
              <a:buSzTx/>
              <a:buFontTx/>
              <a:buNone/>
              <a:tabLst>
                <a:tab pos="630238" algn="l"/>
              </a:tabLst>
              <a:defRPr/>
            </a:pPr>
            <a:r>
              <a:rPr kumimoji="0" lang="ru-RU" sz="1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Информационная безопасность (</a:t>
            </a:r>
            <a:r>
              <a:rPr kumimoji="0" lang="ru-RU" sz="1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information</a:t>
            </a:r>
            <a:r>
              <a:rPr kumimoji="0" lang="ru-RU" sz="1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security</a:t>
            </a:r>
            <a:r>
              <a:rPr kumimoji="0" lang="ru-RU" sz="1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все аспекты, связанные с определением, достижением и поддержанием конфиденциальности, целостности, доступности, </a:t>
            </a:r>
            <a:r>
              <a:rPr kumimoji="0" lang="ru-RU" sz="1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неотказуемости</a:t>
            </a:r>
            <a:r>
              <a:rPr kumimoji="0" lang="ru-RU" sz="1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подотчетности, аутентичности и достоверности информации или средств ее обработки (ГОСТ Р 53113.1).</a:t>
            </a:r>
          </a:p>
          <a:p>
            <a:pPr marL="0" marR="0" lvl="0" indent="0" algn="just" defTabSz="914400" rtl="0" eaLnBrk="1" fontAlgn="base" latinLnBrk="0" hangingPunct="1">
              <a:lnSpc>
                <a:spcPct val="100000"/>
              </a:lnSpc>
              <a:spcBef>
                <a:spcPct val="0"/>
              </a:spcBef>
              <a:spcAft>
                <a:spcPct val="0"/>
              </a:spcAft>
              <a:buClrTx/>
              <a:buSzTx/>
              <a:buFontTx/>
              <a:buNone/>
              <a:tabLst>
                <a:tab pos="630238" algn="l"/>
              </a:tabLst>
              <a:defRPr/>
            </a:pPr>
            <a:endParaRPr kumimoji="0" lang="ru-RU" sz="1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630238" algn="l"/>
              </a:tabLst>
              <a:defRPr/>
            </a:pPr>
            <a:r>
              <a:rPr kumimoji="0" lang="ru-RU" sz="1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Функциональная безопасность (</a:t>
            </a:r>
            <a:r>
              <a:rPr kumimoji="0" lang="ru-RU" sz="1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functional</a:t>
            </a:r>
            <a:r>
              <a:rPr kumimoji="0" lang="ru-RU" sz="1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safety</a:t>
            </a:r>
            <a:r>
              <a:rPr kumimoji="0" lang="ru-RU" sz="1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часть общей безопасности, обусловленная применением УО и системы управления УО, и зависящая от правильности функционирования Э/Э/ПЭ систем, связанных с безопасностью, и других средств по снижению риска (ГОСТ Р МЭК 61508-4-2012).</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p>
            <a:pPr algn="just" fontAlgn="base">
              <a:spcBef>
                <a:spcPct val="0"/>
              </a:spcBef>
              <a:spcAft>
                <a:spcPct val="0"/>
              </a:spcAft>
              <a:tabLst>
                <a:tab pos="630238" algn="l"/>
              </a:tabLst>
            </a:pPr>
            <a:endParaRPr lang="ru-RU" sz="1000" b="1" dirty="0" smtClean="0">
              <a:solidFill>
                <a:srgbClr val="0070BA"/>
              </a:solidFill>
              <a:latin typeface="Times New Roman" pitchFamily="18" charset="0"/>
              <a:cs typeface="Times New Roman" pitchFamily="18" charset="0"/>
            </a:endParaRPr>
          </a:p>
        </p:txBody>
      </p:sp>
    </p:spTree>
    <p:extLst>
      <p:ext uri="{BB962C8B-B14F-4D97-AF65-F5344CB8AC3E}">
        <p14:creationId xmlns:p14="http://schemas.microsoft.com/office/powerpoint/2010/main" val="187897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165779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Итак, 10.04.2017 года Приказом генерального Директора Концерна Росэнергоатом Петрова Сергея </a:t>
            </a:r>
            <a:r>
              <a:rPr lang="ru-RU" sz="1200" kern="1200" dirty="0" err="1" smtClean="0">
                <a:solidFill>
                  <a:schemeClr val="tx1"/>
                </a:solidFill>
                <a:effectLst/>
                <a:latin typeface="+mn-lt"/>
                <a:ea typeface="+mn-ea"/>
                <a:cs typeface="+mn-cs"/>
              </a:rPr>
              <a:t>Ювенальевича</a:t>
            </a:r>
            <a:r>
              <a:rPr lang="ru-RU" sz="1200" kern="1200" dirty="0" smtClean="0">
                <a:solidFill>
                  <a:schemeClr val="tx1"/>
                </a:solidFill>
                <a:effectLst/>
                <a:latin typeface="+mn-lt"/>
                <a:ea typeface="+mn-ea"/>
                <a:cs typeface="+mn-cs"/>
              </a:rPr>
              <a:t> на базе ВНИИАЭС был учрежден Центр компетенций по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 АСУ ТП АЭС.</a:t>
            </a:r>
          </a:p>
          <a:p>
            <a:r>
              <a:rPr lang="ru-RU" sz="1200" kern="1200" dirty="0" smtClean="0">
                <a:solidFill>
                  <a:schemeClr val="tx1"/>
                </a:solidFill>
                <a:effectLst/>
                <a:latin typeface="+mn-lt"/>
                <a:ea typeface="+mn-ea"/>
                <a:cs typeface="+mn-cs"/>
              </a:rPr>
              <a:t>Цель Центра: Создание единой системы выявления и предупреждения </a:t>
            </a:r>
            <a:r>
              <a:rPr lang="ru-RU" sz="1200" kern="1200" dirty="0" err="1" smtClean="0">
                <a:solidFill>
                  <a:schemeClr val="tx1"/>
                </a:solidFill>
                <a:effectLst/>
                <a:latin typeface="+mn-lt"/>
                <a:ea typeface="+mn-ea"/>
                <a:cs typeface="+mn-cs"/>
              </a:rPr>
              <a:t>кибератак</a:t>
            </a:r>
            <a:r>
              <a:rPr lang="ru-RU" sz="1200" kern="1200" dirty="0" smtClean="0">
                <a:solidFill>
                  <a:schemeClr val="tx1"/>
                </a:solidFill>
                <a:effectLst/>
                <a:latin typeface="+mn-lt"/>
                <a:ea typeface="+mn-ea"/>
                <a:cs typeface="+mn-cs"/>
              </a:rPr>
              <a:t> на АСУ ТП АЭС, поддержание в постоянной готовности сил и средств ликвидации последствий от </a:t>
            </a:r>
            <a:r>
              <a:rPr lang="ru-RU" sz="1200" kern="1200" dirty="0" err="1" smtClean="0">
                <a:solidFill>
                  <a:schemeClr val="tx1"/>
                </a:solidFill>
                <a:effectLst/>
                <a:latin typeface="+mn-lt"/>
                <a:ea typeface="+mn-ea"/>
                <a:cs typeface="+mn-cs"/>
              </a:rPr>
              <a:t>кибератак</a:t>
            </a:r>
            <a:r>
              <a:rPr lang="ru-RU" sz="1200" kern="1200" dirty="0" smtClean="0">
                <a:solidFill>
                  <a:schemeClr val="tx1"/>
                </a:solidFill>
                <a:effectLst/>
                <a:latin typeface="+mn-lt"/>
                <a:ea typeface="+mn-ea"/>
                <a:cs typeface="+mn-cs"/>
              </a:rPr>
              <a:t> на АЭС.</a:t>
            </a:r>
          </a:p>
          <a:p>
            <a:r>
              <a:rPr lang="ru-RU" sz="1200" kern="1200" dirty="0" smtClean="0">
                <a:solidFill>
                  <a:schemeClr val="tx1"/>
                </a:solidFill>
                <a:effectLst/>
                <a:latin typeface="+mn-lt"/>
                <a:ea typeface="+mn-ea"/>
                <a:cs typeface="+mn-cs"/>
              </a:rPr>
              <a:t>Главенствующую роль в работе центра принадлежит Концерну</a:t>
            </a:r>
          </a:p>
          <a:p>
            <a:r>
              <a:rPr lang="ru-RU" sz="1200" kern="1200" dirty="0" smtClean="0">
                <a:solidFill>
                  <a:schemeClr val="tx1"/>
                </a:solidFill>
                <a:effectLst/>
                <a:latin typeface="+mn-lt"/>
                <a:ea typeface="+mn-ea"/>
                <a:cs typeface="+mn-cs"/>
              </a:rPr>
              <a:t>Помимо базового предприятия – АО «ВНИИАЭС» в работе центра принимают участие отраслевые предприятия:</a:t>
            </a:r>
          </a:p>
          <a:p>
            <a:r>
              <a:rPr lang="ru-RU" sz="1200" kern="1200" dirty="0" smtClean="0">
                <a:solidFill>
                  <a:schemeClr val="tx1"/>
                </a:solidFill>
                <a:effectLst/>
                <a:latin typeface="+mn-lt"/>
                <a:ea typeface="+mn-ea"/>
                <a:cs typeface="+mn-cs"/>
              </a:rPr>
              <a:t>-АО «НИКИЭТ» им. </a:t>
            </a:r>
            <a:r>
              <a:rPr lang="ru-RU" sz="1200" kern="1200" dirty="0" err="1" smtClean="0">
                <a:solidFill>
                  <a:schemeClr val="tx1"/>
                </a:solidFill>
                <a:effectLst/>
                <a:latin typeface="+mn-lt"/>
                <a:ea typeface="+mn-ea"/>
                <a:cs typeface="+mn-cs"/>
              </a:rPr>
              <a:t>Доллежалля</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-и АО «</a:t>
            </a:r>
            <a:r>
              <a:rPr lang="ru-RU" sz="1200" kern="1200" dirty="0" err="1" smtClean="0">
                <a:solidFill>
                  <a:schemeClr val="tx1"/>
                </a:solidFill>
                <a:effectLst/>
                <a:latin typeface="+mn-lt"/>
                <a:ea typeface="+mn-ea"/>
                <a:cs typeface="+mn-cs"/>
              </a:rPr>
              <a:t>Атомтехэнерго</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Кроме того, Предполагается тесное сотрудничество Центра с регуляторами ФСТЭК России и </a:t>
            </a:r>
            <a:r>
              <a:rPr lang="ru-RU" sz="1200" kern="1200" dirty="0" err="1" smtClean="0">
                <a:solidFill>
                  <a:schemeClr val="tx1"/>
                </a:solidFill>
                <a:effectLst/>
                <a:latin typeface="+mn-lt"/>
                <a:ea typeface="+mn-ea"/>
                <a:cs typeface="+mn-cs"/>
              </a:rPr>
              <a:t>Ростехнадзор</a:t>
            </a:r>
            <a:r>
              <a:rPr lang="ru-RU" sz="1200" kern="1200" dirty="0" smtClean="0">
                <a:solidFill>
                  <a:schemeClr val="tx1"/>
                </a:solidFill>
                <a:effectLst/>
                <a:latin typeface="+mn-lt"/>
                <a:ea typeface="+mn-ea"/>
                <a:cs typeface="+mn-cs"/>
              </a:rPr>
              <a:t>.</a:t>
            </a:r>
          </a:p>
          <a:p>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0830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Работа центра в части обеспечения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 действующих АЭС РФ основывается на Законе Об использовании  атомной энергии 170- ФЗ, Приказе ФСТЭК 31 от 2014 года и подчиненных ему документах:</a:t>
            </a:r>
          </a:p>
          <a:p>
            <a:r>
              <a:rPr lang="ru-RU" sz="1200" b="1" kern="1200" dirty="0" smtClean="0">
                <a:solidFill>
                  <a:schemeClr val="tx1"/>
                </a:solidFill>
                <a:effectLst/>
                <a:latin typeface="+mn-lt"/>
                <a:ea typeface="+mn-ea"/>
                <a:cs typeface="+mn-cs"/>
              </a:rPr>
              <a:t>перечислить</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А также общепромышленных (международных) стандартах:</a:t>
            </a: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перечислить</a:t>
            </a:r>
            <a:endParaRPr lang="ru-RU" sz="1200" kern="1200" dirty="0" smtClean="0">
              <a:solidFill>
                <a:schemeClr val="tx1"/>
              </a:solidFill>
              <a:effectLst/>
              <a:latin typeface="+mn-lt"/>
              <a:ea typeface="+mn-ea"/>
              <a:cs typeface="+mn-cs"/>
            </a:endParaRPr>
          </a:p>
          <a:p>
            <a:endParaRPr lang="ru-RU" dirty="0"/>
          </a:p>
        </p:txBody>
      </p:sp>
    </p:spTree>
    <p:extLst>
      <p:ext uri="{BB962C8B-B14F-4D97-AF65-F5344CB8AC3E}">
        <p14:creationId xmlns:p14="http://schemas.microsoft.com/office/powerpoint/2010/main" val="86726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организует научно-методическое обеспечение и координацию всех видов работ по обеспечению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 АСУ ТП на АЭС;</a:t>
            </a:r>
          </a:p>
          <a:p>
            <a:r>
              <a:rPr lang="ru-RU" sz="1200" kern="1200" dirty="0" smtClean="0">
                <a:solidFill>
                  <a:schemeClr val="tx1"/>
                </a:solidFill>
                <a:effectLst/>
                <a:latin typeface="+mn-lt"/>
                <a:ea typeface="+mn-ea"/>
                <a:cs typeface="+mn-cs"/>
              </a:rPr>
              <a:t>формирует промышленную и научно-техническую политику по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 АСУ ТП АЭС;</a:t>
            </a:r>
          </a:p>
          <a:p>
            <a:r>
              <a:rPr lang="ru-RU" sz="1200" kern="1200" dirty="0" smtClean="0">
                <a:solidFill>
                  <a:schemeClr val="tx1"/>
                </a:solidFill>
                <a:effectLst/>
                <a:latin typeface="+mn-lt"/>
                <a:ea typeface="+mn-ea"/>
                <a:cs typeface="+mn-cs"/>
              </a:rPr>
              <a:t>формирует концепцию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 АСУ ТП АЭС в обеспечение эффективности, надежности и безопасности эксплуатации АЭС;</a:t>
            </a:r>
          </a:p>
          <a:p>
            <a:r>
              <a:rPr lang="ru-RU" sz="1200" kern="1200" dirty="0" smtClean="0">
                <a:solidFill>
                  <a:schemeClr val="tx1"/>
                </a:solidFill>
                <a:effectLst/>
                <a:latin typeface="+mn-lt"/>
                <a:ea typeface="+mn-ea"/>
                <a:cs typeface="+mn-cs"/>
              </a:rPr>
              <a:t>разрабатывает технические требования и предложения по созданию, использованию и производству технологий, систем и средств обеспечения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 АСУ ТП, выбору и разработке программных средств;</a:t>
            </a:r>
          </a:p>
          <a:p>
            <a:r>
              <a:rPr lang="ru-RU" sz="1200" kern="1200" dirty="0" smtClean="0">
                <a:solidFill>
                  <a:schemeClr val="tx1"/>
                </a:solidFill>
                <a:effectLst/>
                <a:latin typeface="+mn-lt"/>
                <a:ea typeface="+mn-ea"/>
                <a:cs typeface="+mn-cs"/>
              </a:rPr>
              <a:t>разрабатывает программы НИР и ОКР по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 АСУ ТП АЭС;</a:t>
            </a:r>
          </a:p>
          <a:p>
            <a:r>
              <a:rPr lang="ru-RU" sz="1200" kern="1200" dirty="0" smtClean="0">
                <a:solidFill>
                  <a:schemeClr val="tx1"/>
                </a:solidFill>
                <a:effectLst/>
                <a:latin typeface="+mn-lt"/>
                <a:ea typeface="+mn-ea"/>
                <a:cs typeface="+mn-cs"/>
              </a:rPr>
              <a:t>разрабатывает и поддерживает актуальность отраслевых нормативных и методических документов по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 АСУ ТП АЭС </a:t>
            </a:r>
          </a:p>
          <a:p>
            <a:r>
              <a:rPr lang="ru-RU" sz="1200" kern="1200" dirty="0" smtClean="0">
                <a:solidFill>
                  <a:schemeClr val="tx1"/>
                </a:solidFill>
                <a:effectLst/>
                <a:latin typeface="+mn-lt"/>
                <a:ea typeface="+mn-ea"/>
                <a:cs typeface="+mn-cs"/>
              </a:rPr>
              <a:t>организует и проводит экспертизу проектной и эксплуатационной документации АСУ ТП АЭС на соответствие требованиям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осуществляет в границах своей ответственности техническую поддержку по процедурам прохождения экспертиз и утверждения проектной документации по системам обеспечения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 АСУ ТП АЭС, </a:t>
            </a:r>
          </a:p>
          <a:p>
            <a:r>
              <a:rPr lang="ru-RU" sz="1200" kern="1200" dirty="0" smtClean="0">
                <a:solidFill>
                  <a:schemeClr val="tx1"/>
                </a:solidFill>
                <a:effectLst/>
                <a:latin typeface="+mn-lt"/>
                <a:ea typeface="+mn-ea"/>
                <a:cs typeface="+mn-cs"/>
              </a:rPr>
              <a:t>создает и обеспечивает функционирование полигона по анализу защищенности АСУ ТП АЭС;</a:t>
            </a:r>
          </a:p>
          <a:p>
            <a:r>
              <a:rPr lang="ru-RU" sz="1200" kern="1200" dirty="0" smtClean="0">
                <a:solidFill>
                  <a:schemeClr val="tx1"/>
                </a:solidFill>
                <a:effectLst/>
                <a:latin typeface="+mn-lt"/>
                <a:ea typeface="+mn-ea"/>
                <a:cs typeface="+mn-cs"/>
              </a:rPr>
              <a:t>обеспечивает аттестацию элементов и систем АСУ ТП по требованиям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контролирует реализацию требований по обеспечению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 АСУ ТП АЭС организацией–разработчиком АСУ ТП;</a:t>
            </a:r>
          </a:p>
          <a:p>
            <a:r>
              <a:rPr lang="ru-RU" sz="1200" kern="1200" dirty="0" smtClean="0">
                <a:solidFill>
                  <a:schemeClr val="tx1"/>
                </a:solidFill>
                <a:effectLst/>
                <a:latin typeface="+mn-lt"/>
                <a:ea typeface="+mn-ea"/>
                <a:cs typeface="+mn-cs"/>
              </a:rPr>
              <a:t>обеспечивает организационные и технические условия для повышения квалификации кадров в области обеспечения </a:t>
            </a:r>
            <a:r>
              <a:rPr lang="ru-RU" sz="1200" kern="1200" dirty="0" err="1" smtClean="0">
                <a:solidFill>
                  <a:schemeClr val="tx1"/>
                </a:solidFill>
                <a:effectLst/>
                <a:latin typeface="+mn-lt"/>
                <a:ea typeface="+mn-ea"/>
                <a:cs typeface="+mn-cs"/>
              </a:rPr>
              <a:t>кибербезопасности</a:t>
            </a:r>
            <a:r>
              <a:rPr lang="ru-RU" sz="1200" kern="1200" dirty="0" smtClean="0">
                <a:solidFill>
                  <a:schemeClr val="tx1"/>
                </a:solidFill>
                <a:effectLst/>
                <a:latin typeface="+mn-lt"/>
                <a:ea typeface="+mn-ea"/>
                <a:cs typeface="+mn-cs"/>
              </a:rPr>
              <a:t> АСУ ТП АЭС.</a:t>
            </a:r>
          </a:p>
          <a:p>
            <a:endParaRPr lang="ru-RU" dirty="0"/>
          </a:p>
        </p:txBody>
      </p:sp>
    </p:spTree>
    <p:extLst>
      <p:ext uri="{BB962C8B-B14F-4D97-AF65-F5344CB8AC3E}">
        <p14:creationId xmlns:p14="http://schemas.microsoft.com/office/powerpoint/2010/main" val="196493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964934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96493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err="1" smtClean="0">
                <a:solidFill>
                  <a:schemeClr val="tx1"/>
                </a:solidFill>
                <a:effectLst/>
                <a:latin typeface="+mn-lt"/>
                <a:ea typeface="+mn-ea"/>
                <a:cs typeface="+mn-cs"/>
              </a:rPr>
              <a:t>Кибербезопасность</a:t>
            </a:r>
            <a:r>
              <a:rPr lang="ru-RU" sz="1200" b="1" kern="1200" dirty="0" smtClean="0">
                <a:solidFill>
                  <a:schemeClr val="tx1"/>
                </a:solidFill>
                <a:effectLst/>
                <a:latin typeface="+mn-lt"/>
                <a:ea typeface="+mn-ea"/>
                <a:cs typeface="+mn-cs"/>
              </a:rPr>
              <a:t> АСУ ТП - состояние автоматизированной системы управления технологическим процессом (АСУ ТП) АЭС, при котором риски нарушения технологического процесса из-за </a:t>
            </a:r>
            <a:r>
              <a:rPr lang="ru-RU" sz="1200" b="1" kern="1200" dirty="0" err="1" smtClean="0">
                <a:solidFill>
                  <a:schemeClr val="tx1"/>
                </a:solidFill>
                <a:effectLst/>
                <a:latin typeface="+mn-lt"/>
                <a:ea typeface="+mn-ea"/>
                <a:cs typeface="+mn-cs"/>
              </a:rPr>
              <a:t>кибератак</a:t>
            </a:r>
            <a:r>
              <a:rPr lang="ru-RU" sz="1200" b="1" kern="1200" dirty="0" smtClean="0">
                <a:solidFill>
                  <a:schemeClr val="tx1"/>
                </a:solidFill>
                <a:effectLst/>
                <a:latin typeface="+mn-lt"/>
                <a:ea typeface="+mn-ea"/>
                <a:cs typeface="+mn-cs"/>
              </a:rPr>
              <a:t> на АСУ ТП АЭС минимизированы. Такое состояние достигается посредством комплекса организационно-технических мероприятий, направленного на предупреждение, выявление и реагирование (защиту) на различные угрозы, способные привести к нарушению:</a:t>
            </a:r>
          </a:p>
          <a:p>
            <a:pPr lvl="0"/>
            <a:r>
              <a:rPr lang="ru-RU" sz="1200" b="1" kern="1200" dirty="0" smtClean="0">
                <a:solidFill>
                  <a:schemeClr val="tx1"/>
                </a:solidFill>
                <a:effectLst/>
                <a:latin typeface="+mn-lt"/>
                <a:ea typeface="+mn-ea"/>
                <a:cs typeface="+mn-cs"/>
              </a:rPr>
              <a:t>целостности;</a:t>
            </a:r>
          </a:p>
          <a:p>
            <a:pPr lvl="0"/>
            <a:r>
              <a:rPr lang="ru-RU" sz="1200" b="1" kern="1200" dirty="0" smtClean="0">
                <a:solidFill>
                  <a:schemeClr val="tx1"/>
                </a:solidFill>
                <a:effectLst/>
                <a:latin typeface="+mn-lt"/>
                <a:ea typeface="+mn-ea"/>
                <a:cs typeface="+mn-cs"/>
              </a:rPr>
              <a:t>доступности;</a:t>
            </a:r>
          </a:p>
          <a:p>
            <a:pPr lvl="0"/>
            <a:r>
              <a:rPr lang="ru-RU" sz="1200" b="1" kern="1200" dirty="0" smtClean="0">
                <a:solidFill>
                  <a:schemeClr val="tx1"/>
                </a:solidFill>
                <a:effectLst/>
                <a:latin typeface="+mn-lt"/>
                <a:ea typeface="+mn-ea"/>
                <a:cs typeface="+mn-cs"/>
              </a:rPr>
              <a:t>конфиденциальности </a:t>
            </a:r>
          </a:p>
          <a:p>
            <a:r>
              <a:rPr lang="ru-RU" sz="1200" b="1" kern="1200" dirty="0" smtClean="0">
                <a:solidFill>
                  <a:schemeClr val="tx1"/>
                </a:solidFill>
                <a:effectLst/>
                <a:latin typeface="+mn-lt"/>
                <a:ea typeface="+mn-ea"/>
                <a:cs typeface="+mn-cs"/>
              </a:rPr>
              <a:t>технологического процесса АСУ ТП АЭС.</a:t>
            </a:r>
          </a:p>
          <a:p>
            <a:pPr algn="just" fontAlgn="base">
              <a:spcBef>
                <a:spcPct val="0"/>
              </a:spcBef>
              <a:spcAft>
                <a:spcPct val="0"/>
              </a:spcAft>
              <a:tabLst>
                <a:tab pos="630238" algn="l"/>
              </a:tabLst>
            </a:pPr>
            <a:endParaRPr lang="ru-RU" sz="1200" dirty="0" smtClean="0">
              <a:solidFill>
                <a:srgbClr val="0070BA"/>
              </a:solidFill>
              <a:latin typeface="Times New Roman" pitchFamily="18" charset="0"/>
              <a:cs typeface="Times New Roman" pitchFamily="18" charset="0"/>
            </a:endParaRPr>
          </a:p>
          <a:p>
            <a:pPr algn="just" fontAlgn="base">
              <a:spcBef>
                <a:spcPct val="0"/>
              </a:spcBef>
              <a:spcAft>
                <a:spcPct val="0"/>
              </a:spcAft>
              <a:tabLst>
                <a:tab pos="630238" algn="l"/>
              </a:tabLst>
            </a:pPr>
            <a:endParaRPr lang="ru-RU" sz="1200" dirty="0" smtClean="0">
              <a:solidFill>
                <a:srgbClr val="0070BA"/>
              </a:solidFill>
              <a:latin typeface="Times New Roman" pitchFamily="18" charset="0"/>
              <a:cs typeface="Times New Roman" pitchFamily="18" charset="0"/>
            </a:endParaRPr>
          </a:p>
        </p:txBody>
      </p:sp>
    </p:spTree>
    <p:extLst>
      <p:ext uri="{BB962C8B-B14F-4D97-AF65-F5344CB8AC3E}">
        <p14:creationId xmlns:p14="http://schemas.microsoft.com/office/powerpoint/2010/main" val="1523236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fontAlgn="base">
              <a:spcBef>
                <a:spcPct val="0"/>
              </a:spcBef>
              <a:spcAft>
                <a:spcPct val="0"/>
              </a:spcAft>
              <a:tabLst>
                <a:tab pos="630238" algn="l"/>
              </a:tabLst>
            </a:pPr>
            <a:r>
              <a:rPr lang="ru-RU" sz="1200" dirty="0" smtClean="0">
                <a:solidFill>
                  <a:srgbClr val="0070BA"/>
                </a:solidFill>
                <a:latin typeface="Times New Roman" pitchFamily="18" charset="0"/>
                <a:cs typeface="Times New Roman" pitchFamily="18" charset="0"/>
              </a:rPr>
              <a:t>Различия</a:t>
            </a:r>
            <a:r>
              <a:rPr lang="ru-RU" sz="1200" baseline="0" dirty="0" smtClean="0">
                <a:solidFill>
                  <a:srgbClr val="0070BA"/>
                </a:solidFill>
                <a:latin typeface="Times New Roman" pitchFamily="18" charset="0"/>
                <a:cs typeface="Times New Roman" pitchFamily="18" charset="0"/>
              </a:rPr>
              <a:t> - в приоритетах обеспечения защиты свойств информации.</a:t>
            </a:r>
            <a:endParaRPr lang="ru-RU" sz="1200" dirty="0" smtClean="0">
              <a:solidFill>
                <a:srgbClr val="0070BA"/>
              </a:solidFill>
              <a:latin typeface="Times New Roman" pitchFamily="18" charset="0"/>
              <a:cs typeface="Times New Roman" pitchFamily="18" charset="0"/>
            </a:endParaRPr>
          </a:p>
          <a:p>
            <a:pPr algn="just" fontAlgn="base">
              <a:spcBef>
                <a:spcPct val="0"/>
              </a:spcBef>
              <a:spcAft>
                <a:spcPct val="0"/>
              </a:spcAft>
              <a:tabLst>
                <a:tab pos="630238" algn="l"/>
              </a:tabLst>
            </a:pPr>
            <a:endParaRPr lang="ru-RU" sz="1200" dirty="0" smtClean="0">
              <a:solidFill>
                <a:srgbClr val="0070BA"/>
              </a:solidFill>
              <a:latin typeface="Times New Roman" pitchFamily="18" charset="0"/>
              <a:cs typeface="Times New Roman" pitchFamily="18" charset="0"/>
            </a:endParaRPr>
          </a:p>
          <a:p>
            <a:pPr algn="just" fontAlgn="base">
              <a:spcBef>
                <a:spcPct val="0"/>
              </a:spcBef>
              <a:spcAft>
                <a:spcPct val="0"/>
              </a:spcAft>
              <a:tabLst>
                <a:tab pos="630238" algn="l"/>
              </a:tabLst>
            </a:pPr>
            <a:r>
              <a:rPr lang="ru-RU" sz="1800" b="1" dirty="0" smtClean="0">
                <a:solidFill>
                  <a:srgbClr val="0070BA"/>
                </a:solidFill>
                <a:latin typeface="Times New Roman" pitchFamily="18" charset="0"/>
                <a:cs typeface="Times New Roman" pitchFamily="18" charset="0"/>
              </a:rPr>
              <a:t>Ремарка:</a:t>
            </a:r>
            <a:r>
              <a:rPr lang="ru-RU" sz="1800" b="1" baseline="0" dirty="0" smtClean="0">
                <a:solidFill>
                  <a:srgbClr val="0070BA"/>
                </a:solidFill>
                <a:latin typeface="Times New Roman" pitchFamily="18" charset="0"/>
                <a:cs typeface="Times New Roman" pitchFamily="18" charset="0"/>
              </a:rPr>
              <a:t> В общем случае ущерб от нарушения конфиденциальности отсутствует.</a:t>
            </a:r>
            <a:endParaRPr lang="ru-RU" sz="1800" b="1" dirty="0" smtClean="0">
              <a:solidFill>
                <a:srgbClr val="0070BA"/>
              </a:solidFill>
              <a:latin typeface="Times New Roman" pitchFamily="18" charset="0"/>
              <a:cs typeface="Times New Roman" pitchFamily="18" charset="0"/>
            </a:endParaRPr>
          </a:p>
          <a:p>
            <a:pPr algn="just" fontAlgn="base">
              <a:spcBef>
                <a:spcPct val="0"/>
              </a:spcBef>
              <a:spcAft>
                <a:spcPct val="0"/>
              </a:spcAft>
              <a:tabLst>
                <a:tab pos="630238" algn="l"/>
              </a:tabLst>
            </a:pPr>
            <a:endParaRPr lang="ru-RU" sz="1200" dirty="0" smtClean="0">
              <a:solidFill>
                <a:srgbClr val="0070BA"/>
              </a:solidFill>
              <a:latin typeface="Times New Roman" pitchFamily="18" charset="0"/>
              <a:cs typeface="Times New Roman" pitchFamily="18" charset="0"/>
            </a:endParaRPr>
          </a:p>
        </p:txBody>
      </p:sp>
    </p:spTree>
    <p:extLst>
      <p:ext uri="{BB962C8B-B14F-4D97-AF65-F5344CB8AC3E}">
        <p14:creationId xmlns:p14="http://schemas.microsoft.com/office/powerpoint/2010/main" val="952490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algn="just" fontAlgn="base">
              <a:spcBef>
                <a:spcPct val="0"/>
              </a:spcBef>
              <a:spcAft>
                <a:spcPct val="0"/>
              </a:spcAft>
              <a:tabLst>
                <a:tab pos="630238" algn="l"/>
              </a:tabLst>
            </a:pPr>
            <a:r>
              <a:rPr lang="ru-RU" sz="1200" b="1" dirty="0" smtClean="0">
                <a:latin typeface="Times New Roman" pitchFamily="18" charset="0"/>
                <a:cs typeface="Times New Roman" pitchFamily="18" charset="0"/>
              </a:rPr>
              <a:t>Для решения проблемы  </a:t>
            </a:r>
            <a:r>
              <a:rPr lang="ru-RU" sz="1200" b="1" dirty="0" err="1" smtClean="0">
                <a:latin typeface="Times New Roman" pitchFamily="18" charset="0"/>
                <a:cs typeface="Times New Roman" pitchFamily="18" charset="0"/>
              </a:rPr>
              <a:t>кибербезопасности</a:t>
            </a:r>
            <a:r>
              <a:rPr lang="ru-RU" sz="1200" b="1" dirty="0" smtClean="0">
                <a:latin typeface="Times New Roman" pitchFamily="18" charset="0"/>
                <a:cs typeface="Times New Roman" pitchFamily="18" charset="0"/>
              </a:rPr>
              <a:t> АСУ </a:t>
            </a:r>
            <a:r>
              <a:rPr lang="ru-RU" sz="1200" b="1" dirty="0" err="1" smtClean="0">
                <a:latin typeface="Times New Roman" pitchFamily="18" charset="0"/>
                <a:cs typeface="Times New Roman" pitchFamily="18" charset="0"/>
              </a:rPr>
              <a:t>ТП</a:t>
            </a:r>
            <a:r>
              <a:rPr lang="ru-RU" sz="1200" b="1" dirty="0" smtClean="0">
                <a:latin typeface="Times New Roman" pitchFamily="18" charset="0"/>
                <a:cs typeface="Times New Roman" pitchFamily="18" charset="0"/>
              </a:rPr>
              <a:t> АЭС должен  использоваться системный подход «сверху вниз», через призму целей, для которых создается АСУ </a:t>
            </a:r>
            <a:r>
              <a:rPr lang="ru-RU" sz="1200" b="1" dirty="0" err="1" smtClean="0">
                <a:latin typeface="Times New Roman" pitchFamily="18" charset="0"/>
                <a:cs typeface="Times New Roman" pitchFamily="18" charset="0"/>
              </a:rPr>
              <a:t>ТП</a:t>
            </a:r>
            <a:r>
              <a:rPr lang="ru-RU" sz="1200" b="1" dirty="0" smtClean="0">
                <a:latin typeface="Times New Roman" pitchFamily="18" charset="0"/>
                <a:cs typeface="Times New Roman" pitchFamily="18" charset="0"/>
              </a:rPr>
              <a:t>. В рамках этого подхода предлагается рассматривать вопрос </a:t>
            </a:r>
            <a:r>
              <a:rPr lang="ru-RU" sz="1200" b="1" dirty="0" err="1" smtClean="0">
                <a:latin typeface="Times New Roman" pitchFamily="18" charset="0"/>
                <a:cs typeface="Times New Roman" pitchFamily="18" charset="0"/>
              </a:rPr>
              <a:t>кибербезопасности</a:t>
            </a:r>
            <a:r>
              <a:rPr lang="ru-RU" sz="1200" b="1" dirty="0" smtClean="0">
                <a:latin typeface="Times New Roman" pitchFamily="18" charset="0"/>
                <a:cs typeface="Times New Roman" pitchFamily="18" charset="0"/>
              </a:rPr>
              <a:t>, используя методический аппарат дисциплин промышленной безопасности, функциональной безопасности, надёжности и информационной безопасности. Данная связь означает, что невозможно рассмотрение какого либо аспекта </a:t>
            </a:r>
            <a:r>
              <a:rPr lang="ru-RU" sz="1200" b="1" dirty="0" err="1" smtClean="0">
                <a:latin typeface="Times New Roman" pitchFamily="18" charset="0"/>
                <a:cs typeface="Times New Roman" pitchFamily="18" charset="0"/>
              </a:rPr>
              <a:t>кибербезопасности</a:t>
            </a:r>
            <a:r>
              <a:rPr lang="ru-RU" sz="1200" b="1" dirty="0" smtClean="0">
                <a:latin typeface="Times New Roman" pitchFamily="18" charset="0"/>
                <a:cs typeface="Times New Roman" pitchFamily="18" charset="0"/>
              </a:rPr>
              <a:t>, включая назначение мер по ее обеспечению, без анализа влияния изменения данного аспекта на дисциплины безопасности, верно и обратное утверждение.</a:t>
            </a:r>
          </a:p>
          <a:p>
            <a:pPr marL="0" marR="0" lvl="0" indent="450850" algn="just" defTabSz="914400" rtl="0" eaLnBrk="1" fontAlgn="base" latinLnBrk="0" hangingPunct="1">
              <a:lnSpc>
                <a:spcPct val="100000"/>
              </a:lnSpc>
              <a:spcBef>
                <a:spcPct val="0"/>
              </a:spcBef>
              <a:spcAft>
                <a:spcPct val="0"/>
              </a:spcAft>
              <a:buClrTx/>
              <a:buSzTx/>
              <a:buFontTx/>
              <a:buNone/>
              <a:tabLst>
                <a:tab pos="630238" algn="l"/>
              </a:tabLst>
            </a:pP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Такой подход обеспечивает:</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630238" algn="l"/>
              </a:tabLst>
            </a:pP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гибкость применения отдельных технологических разработок с учетом проблемы обеспечения </a:t>
            </a:r>
            <a:r>
              <a:rPr kumimoji="0" lang="ru-RU" sz="12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кибербезопасности</a:t>
            </a: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АСУ ТП АЭС, а также согласованность целей промышленной (ядерной, радиационной), функциональной и информационной безопасности;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Char char="•"/>
              <a:tabLst>
                <a:tab pos="630238" algn="l"/>
              </a:tabLst>
            </a:pP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обеспечение </a:t>
            </a:r>
            <a:r>
              <a:rPr kumimoji="0" lang="ru-RU" sz="12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кибербезопасности</a:t>
            </a: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АСУ ТП АЭС как процесс функционирования АСУ ТП, при котором отсутствуют опасные отказы АСУ ТП и, как следствие, отказы технологического процесса, недопустимый ущерб от аварий, обеспечивается заданный уровень экономической эффективности, функциональной безопасности и надежности с учетом вероятности целенаправленного негативного антропогенного информационного воздействия на компоненты АСУ ТП АЭС.</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algn="just" fontAlgn="base">
              <a:spcBef>
                <a:spcPct val="0"/>
              </a:spcBef>
              <a:spcAft>
                <a:spcPct val="0"/>
              </a:spcAft>
              <a:tabLst>
                <a:tab pos="630238" algn="l"/>
              </a:tabLst>
            </a:pPr>
            <a:endParaRPr lang="ru-RU" sz="1200" b="1" dirty="0" smtClean="0">
              <a:latin typeface="Times New Roman" pitchFamily="18" charset="0"/>
              <a:cs typeface="Times New Roman" pitchFamily="18" charset="0"/>
            </a:endParaRPr>
          </a:p>
          <a:p>
            <a:pPr algn="just" fontAlgn="base">
              <a:spcBef>
                <a:spcPct val="0"/>
              </a:spcBef>
              <a:spcAft>
                <a:spcPct val="0"/>
              </a:spcAft>
              <a:tabLst>
                <a:tab pos="630238" algn="l"/>
              </a:tabLst>
            </a:pPr>
            <a:endParaRPr lang="ru-RU" sz="1200" b="1" dirty="0" smtClean="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630238" algn="l"/>
              </a:tabLst>
              <a:defRPr/>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630238" algn="l"/>
              </a:tabLst>
              <a:defRPr/>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algn="just" fontAlgn="base">
              <a:spcBef>
                <a:spcPct val="0"/>
              </a:spcBef>
              <a:spcAft>
                <a:spcPct val="0"/>
              </a:spcAft>
              <a:tabLst>
                <a:tab pos="630238" algn="l"/>
              </a:tabLst>
            </a:pPr>
            <a:endParaRPr lang="ru-RU" sz="1200" dirty="0" smtClean="0">
              <a:solidFill>
                <a:srgbClr val="0070BA"/>
              </a:solidFill>
              <a:latin typeface="Times New Roman" pitchFamily="18" charset="0"/>
              <a:cs typeface="Times New Roman" pitchFamily="18" charset="0"/>
            </a:endParaRPr>
          </a:p>
        </p:txBody>
      </p:sp>
    </p:spTree>
    <p:extLst>
      <p:ext uri="{BB962C8B-B14F-4D97-AF65-F5344CB8AC3E}">
        <p14:creationId xmlns:p14="http://schemas.microsoft.com/office/powerpoint/2010/main" val="88087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5" name="Рисунок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86"/>
          <a:stretch/>
        </p:blipFill>
        <p:spPr>
          <a:xfrm>
            <a:off x="0" y="0"/>
            <a:ext cx="9906000" cy="6858000"/>
          </a:xfrm>
          <a:prstGeom prst="rect">
            <a:avLst/>
          </a:prstGeom>
        </p:spPr>
      </p:pic>
      <p:sp>
        <p:nvSpPr>
          <p:cNvPr id="2" name="Заголовок 1"/>
          <p:cNvSpPr>
            <a:spLocks noGrp="1"/>
          </p:cNvSpPr>
          <p:nvPr>
            <p:ph type="ctrTitle" hasCustomPrompt="1"/>
          </p:nvPr>
        </p:nvSpPr>
        <p:spPr>
          <a:xfrm>
            <a:off x="181080" y="981709"/>
            <a:ext cx="4612989" cy="660253"/>
          </a:xfrm>
          <a:noFill/>
        </p:spPr>
        <p:txBody>
          <a:bodyPr anchor="b">
            <a:normAutofit/>
          </a:bodyPr>
          <a:lstStyle>
            <a:lvl1pPr algn="l">
              <a:defRPr sz="2400">
                <a:solidFill>
                  <a:schemeClr val="bg1"/>
                </a:solidFill>
              </a:defRPr>
            </a:lvl1pPr>
          </a:lstStyle>
          <a:p>
            <a:r>
              <a:rPr lang="ru-RU" dirty="0" smtClean="0"/>
              <a:t>ОБРАЗЕЦ ЗАГОЛОВКА</a:t>
            </a:r>
            <a:br>
              <a:rPr lang="ru-RU" dirty="0" smtClean="0"/>
            </a:br>
            <a:endParaRPr lang="ru-RU" dirty="0"/>
          </a:p>
        </p:txBody>
      </p:sp>
      <p:sp>
        <p:nvSpPr>
          <p:cNvPr id="3" name="Подзаголовок 2"/>
          <p:cNvSpPr>
            <a:spLocks noGrp="1"/>
          </p:cNvSpPr>
          <p:nvPr>
            <p:ph type="subTitle" idx="1"/>
          </p:nvPr>
        </p:nvSpPr>
        <p:spPr>
          <a:xfrm>
            <a:off x="181080" y="1842355"/>
            <a:ext cx="3732593" cy="637766"/>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dirty="0" smtClean="0"/>
          </a:p>
        </p:txBody>
      </p:sp>
      <p:cxnSp>
        <p:nvCxnSpPr>
          <p:cNvPr id="8" name="Прямая соединительная линия 7"/>
          <p:cNvCxnSpPr/>
          <p:nvPr userDrawn="1"/>
        </p:nvCxnSpPr>
        <p:spPr>
          <a:xfrm>
            <a:off x="0" y="5496128"/>
            <a:ext cx="30289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userDrawn="1"/>
        </p:nvCxnSpPr>
        <p:spPr>
          <a:xfrm>
            <a:off x="1123405" y="5826034"/>
            <a:ext cx="3239589" cy="0"/>
          </a:xfrm>
          <a:prstGeom prst="line">
            <a:avLst/>
          </a:prstGeom>
          <a:ln>
            <a:solidFill>
              <a:srgbClr val="596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63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екст и объек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5076824" y="1303838"/>
            <a:ext cx="4438965" cy="505886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7" name="Объект 16"/>
          <p:cNvSpPr>
            <a:spLocks noGrp="1"/>
          </p:cNvSpPr>
          <p:nvPr>
            <p:ph sz="quarter" idx="12"/>
          </p:nvPr>
        </p:nvSpPr>
        <p:spPr>
          <a:xfrm>
            <a:off x="0" y="1303837"/>
            <a:ext cx="5076823" cy="505886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826366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Два объекта и текс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4111188"/>
            <a:ext cx="9905999" cy="22996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7" name="Объект 16"/>
          <p:cNvSpPr>
            <a:spLocks noGrp="1"/>
          </p:cNvSpPr>
          <p:nvPr>
            <p:ph sz="quarter" idx="12"/>
          </p:nvPr>
        </p:nvSpPr>
        <p:spPr>
          <a:xfrm>
            <a:off x="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Объект 16"/>
          <p:cNvSpPr>
            <a:spLocks noGrp="1"/>
          </p:cNvSpPr>
          <p:nvPr>
            <p:ph sz="quarter" idx="13"/>
          </p:nvPr>
        </p:nvSpPr>
        <p:spPr>
          <a:xfrm>
            <a:off x="495454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07596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екст над объектом">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1303837"/>
            <a:ext cx="990600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0" name="Объект 16"/>
          <p:cNvSpPr>
            <a:spLocks noGrp="1"/>
          </p:cNvSpPr>
          <p:nvPr>
            <p:ph sz="quarter" idx="14"/>
          </p:nvPr>
        </p:nvSpPr>
        <p:spPr>
          <a:xfrm>
            <a:off x="0" y="4111188"/>
            <a:ext cx="9905999" cy="22996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835195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129264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sz="half" idx="1"/>
          </p:nvPr>
        </p:nvSpPr>
        <p:spPr>
          <a:xfrm>
            <a:off x="438839"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226000"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724086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451513" y="1262247"/>
            <a:ext cx="4680000" cy="823912"/>
          </a:xfrm>
          <a:solidFill>
            <a:srgbClr val="4B87C3"/>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4" name="Объект 3"/>
          <p:cNvSpPr>
            <a:spLocks noGrp="1"/>
          </p:cNvSpPr>
          <p:nvPr>
            <p:ph sz="half" idx="2"/>
          </p:nvPr>
        </p:nvSpPr>
        <p:spPr>
          <a:xfrm>
            <a:off x="451513"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226000" y="1262247"/>
            <a:ext cx="4680000" cy="823912"/>
          </a:xfrm>
          <a:solidFill>
            <a:srgbClr val="BBBBBB"/>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6" name="Объект 5"/>
          <p:cNvSpPr>
            <a:spLocks noGrp="1"/>
          </p:cNvSpPr>
          <p:nvPr>
            <p:ph sz="quarter" idx="4"/>
          </p:nvPr>
        </p:nvSpPr>
        <p:spPr>
          <a:xfrm>
            <a:off x="5226000"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1"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187472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6"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2038190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5"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3" name="Заголовок 1"/>
          <p:cNvSpPr>
            <a:spLocks noGrp="1"/>
          </p:cNvSpPr>
          <p:nvPr>
            <p:ph type="title"/>
          </p:nvPr>
        </p:nvSpPr>
        <p:spPr>
          <a:xfrm>
            <a:off x="432413" y="-1"/>
            <a:ext cx="6958724" cy="1057618"/>
          </a:xfrm>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3345731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Текст и объек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5076824" y="1303838"/>
            <a:ext cx="4438965" cy="5058861"/>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0" y="1303837"/>
            <a:ext cx="5076823" cy="505886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175174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Два объекта и текс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4111188"/>
            <a:ext cx="9905999" cy="2299660"/>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Объект 16"/>
          <p:cNvSpPr>
            <a:spLocks noGrp="1"/>
          </p:cNvSpPr>
          <p:nvPr>
            <p:ph sz="quarter" idx="13"/>
          </p:nvPr>
        </p:nvSpPr>
        <p:spPr>
          <a:xfrm>
            <a:off x="495454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5586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pic>
        <p:nvPicPr>
          <p:cNvPr id="4" name="Рисунок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32" t="328" r="457" b="421"/>
          <a:stretch/>
        </p:blipFill>
        <p:spPr>
          <a:xfrm>
            <a:off x="0" y="0"/>
            <a:ext cx="9917081" cy="6858000"/>
          </a:xfrm>
          <a:prstGeom prst="rect">
            <a:avLst/>
          </a:prstGeom>
        </p:spPr>
      </p:pic>
      <p:sp>
        <p:nvSpPr>
          <p:cNvPr id="2" name="Заголовок 1"/>
          <p:cNvSpPr>
            <a:spLocks noGrp="1"/>
          </p:cNvSpPr>
          <p:nvPr>
            <p:ph type="ctrTitle" hasCustomPrompt="1"/>
          </p:nvPr>
        </p:nvSpPr>
        <p:spPr>
          <a:xfrm>
            <a:off x="181080" y="981709"/>
            <a:ext cx="4612989" cy="660253"/>
          </a:xfrm>
          <a:noFill/>
        </p:spPr>
        <p:txBody>
          <a:bodyPr anchor="b">
            <a:normAutofit/>
          </a:bodyPr>
          <a:lstStyle>
            <a:lvl1pPr algn="l">
              <a:defRPr sz="2400">
                <a:solidFill>
                  <a:schemeClr val="bg1"/>
                </a:solidFill>
              </a:defRPr>
            </a:lvl1pPr>
          </a:lstStyle>
          <a:p>
            <a:r>
              <a:rPr lang="ru-RU" dirty="0" smtClean="0"/>
              <a:t>ОБРАЗЕЦ ЗАГОЛОВКА</a:t>
            </a:r>
            <a:br>
              <a:rPr lang="ru-RU" dirty="0" smtClean="0"/>
            </a:br>
            <a:endParaRPr lang="ru-RU" dirty="0"/>
          </a:p>
        </p:txBody>
      </p:sp>
      <p:sp>
        <p:nvSpPr>
          <p:cNvPr id="3" name="Подзаголовок 2"/>
          <p:cNvSpPr>
            <a:spLocks noGrp="1"/>
          </p:cNvSpPr>
          <p:nvPr>
            <p:ph type="subTitle" idx="1"/>
          </p:nvPr>
        </p:nvSpPr>
        <p:spPr>
          <a:xfrm>
            <a:off x="181080" y="1842355"/>
            <a:ext cx="3732593" cy="637766"/>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dirty="0" smtClean="0"/>
          </a:p>
        </p:txBody>
      </p:sp>
      <p:cxnSp>
        <p:nvCxnSpPr>
          <p:cNvPr id="8" name="Прямая соединительная линия 7"/>
          <p:cNvCxnSpPr/>
          <p:nvPr userDrawn="1"/>
        </p:nvCxnSpPr>
        <p:spPr>
          <a:xfrm>
            <a:off x="0" y="5496128"/>
            <a:ext cx="30289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userDrawn="1"/>
        </p:nvCxnSpPr>
        <p:spPr>
          <a:xfrm>
            <a:off x="1123405" y="5826034"/>
            <a:ext cx="3239589" cy="0"/>
          </a:xfrm>
          <a:prstGeom prst="line">
            <a:avLst/>
          </a:prstGeom>
          <a:ln>
            <a:solidFill>
              <a:srgbClr val="596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695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Текст над объектом">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1303837"/>
            <a:ext cx="9906000" cy="2561133"/>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Объект 16"/>
          <p:cNvSpPr>
            <a:spLocks noGrp="1"/>
          </p:cNvSpPr>
          <p:nvPr>
            <p:ph sz="quarter" idx="14"/>
          </p:nvPr>
        </p:nvSpPr>
        <p:spPr>
          <a:xfrm>
            <a:off x="0" y="4111188"/>
            <a:ext cx="9905999" cy="22996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037734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3046225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sz="half" idx="1"/>
          </p:nvPr>
        </p:nvSpPr>
        <p:spPr>
          <a:xfrm>
            <a:off x="438839"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226000"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1534695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451513" y="1262247"/>
            <a:ext cx="4680000" cy="823912"/>
          </a:xfrm>
          <a:solidFill>
            <a:srgbClr val="4B87C3"/>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4" name="Объект 3"/>
          <p:cNvSpPr>
            <a:spLocks noGrp="1"/>
          </p:cNvSpPr>
          <p:nvPr>
            <p:ph sz="half" idx="2"/>
          </p:nvPr>
        </p:nvSpPr>
        <p:spPr>
          <a:xfrm>
            <a:off x="451513"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226000" y="1262247"/>
            <a:ext cx="4680000" cy="823912"/>
          </a:xfrm>
          <a:solidFill>
            <a:srgbClr val="BBBBBB"/>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6" name="Объект 5"/>
          <p:cNvSpPr>
            <a:spLocks noGrp="1"/>
          </p:cNvSpPr>
          <p:nvPr>
            <p:ph sz="quarter" idx="4"/>
          </p:nvPr>
        </p:nvSpPr>
        <p:spPr>
          <a:xfrm>
            <a:off x="5226000"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1"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1703178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6"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1638193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1317734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Текст и объек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5076824" y="1303838"/>
            <a:ext cx="4438965" cy="5058861"/>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0" y="1303837"/>
            <a:ext cx="5076823" cy="505886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772800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Два объекта и текс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4111188"/>
            <a:ext cx="9905999" cy="2299660"/>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Объект 16"/>
          <p:cNvSpPr>
            <a:spLocks noGrp="1"/>
          </p:cNvSpPr>
          <p:nvPr>
            <p:ph sz="quarter" idx="13"/>
          </p:nvPr>
        </p:nvSpPr>
        <p:spPr>
          <a:xfrm>
            <a:off x="495454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670710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Текст над объектом">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1303837"/>
            <a:ext cx="9906000" cy="2561133"/>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Объект 16"/>
          <p:cNvSpPr>
            <a:spLocks noGrp="1"/>
          </p:cNvSpPr>
          <p:nvPr>
            <p:ph sz="quarter" idx="14"/>
          </p:nvPr>
        </p:nvSpPr>
        <p:spPr>
          <a:xfrm>
            <a:off x="0" y="4111188"/>
            <a:ext cx="9905999" cy="22996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05979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3590397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9" name="Объект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906000" cy="6858001"/>
          </a:xfrm>
          <a:prstGeom prst="rect">
            <a:avLst/>
          </a:prstGeom>
        </p:spPr>
      </p:pic>
      <p:sp>
        <p:nvSpPr>
          <p:cNvPr id="2" name="Заголовок 1"/>
          <p:cNvSpPr>
            <a:spLocks noGrp="1"/>
          </p:cNvSpPr>
          <p:nvPr>
            <p:ph type="ctrTitle" hasCustomPrompt="1"/>
          </p:nvPr>
        </p:nvSpPr>
        <p:spPr>
          <a:xfrm>
            <a:off x="574766" y="2431686"/>
            <a:ext cx="4219303" cy="660253"/>
          </a:xfrm>
          <a:noFill/>
        </p:spPr>
        <p:txBody>
          <a:bodyPr anchor="b">
            <a:normAutofit/>
          </a:bodyPr>
          <a:lstStyle>
            <a:lvl1pPr algn="l">
              <a:defRPr sz="2400">
                <a:solidFill>
                  <a:srgbClr val="0070BA"/>
                </a:solidFill>
              </a:defRPr>
            </a:lvl1pPr>
          </a:lstStyle>
          <a:p>
            <a:r>
              <a:rPr lang="ru-RU" dirty="0" smtClean="0"/>
              <a:t>ОБРАЗЕЦ ЗАГОЛОВКА</a:t>
            </a:r>
            <a:br>
              <a:rPr lang="ru-RU" dirty="0" smtClean="0"/>
            </a:br>
            <a:endParaRPr lang="ru-RU" dirty="0"/>
          </a:p>
        </p:txBody>
      </p:sp>
      <p:sp>
        <p:nvSpPr>
          <p:cNvPr id="3" name="Подзаголовок 2"/>
          <p:cNvSpPr>
            <a:spLocks noGrp="1"/>
          </p:cNvSpPr>
          <p:nvPr>
            <p:ph type="subTitle" idx="1"/>
          </p:nvPr>
        </p:nvSpPr>
        <p:spPr>
          <a:xfrm>
            <a:off x="574766" y="3292332"/>
            <a:ext cx="3338907" cy="637766"/>
          </a:xfrm>
        </p:spPr>
        <p:txBody>
          <a:bodyPr>
            <a:normAutofit/>
          </a:bodyPr>
          <a:lstStyle>
            <a:lvl1pPr marL="0" indent="0" algn="l">
              <a:buNone/>
              <a:defRPr sz="1600">
                <a:solidFill>
                  <a:srgbClr val="0070B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dirty="0" smtClean="0"/>
          </a:p>
        </p:txBody>
      </p:sp>
      <p:cxnSp>
        <p:nvCxnSpPr>
          <p:cNvPr id="8" name="Прямая соединительная линия 7"/>
          <p:cNvCxnSpPr/>
          <p:nvPr userDrawn="1"/>
        </p:nvCxnSpPr>
        <p:spPr>
          <a:xfrm>
            <a:off x="0" y="5496128"/>
            <a:ext cx="30289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userDrawn="1"/>
        </p:nvCxnSpPr>
        <p:spPr>
          <a:xfrm>
            <a:off x="613953" y="5826034"/>
            <a:ext cx="3239589" cy="0"/>
          </a:xfrm>
          <a:prstGeom prst="line">
            <a:avLst/>
          </a:prstGeom>
          <a:ln>
            <a:solidFill>
              <a:srgbClr val="596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893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sz="half" idx="1"/>
          </p:nvPr>
        </p:nvSpPr>
        <p:spPr>
          <a:xfrm>
            <a:off x="438839"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226000"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2637120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451513" y="1262247"/>
            <a:ext cx="4680000" cy="823912"/>
          </a:xfrm>
          <a:solidFill>
            <a:srgbClr val="4B87C3"/>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4" name="Объект 3"/>
          <p:cNvSpPr>
            <a:spLocks noGrp="1"/>
          </p:cNvSpPr>
          <p:nvPr>
            <p:ph sz="half" idx="2"/>
          </p:nvPr>
        </p:nvSpPr>
        <p:spPr>
          <a:xfrm>
            <a:off x="451513"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226000" y="1262247"/>
            <a:ext cx="4680000" cy="823912"/>
          </a:xfrm>
          <a:solidFill>
            <a:srgbClr val="BBBBBB"/>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6" name="Объект 5"/>
          <p:cNvSpPr>
            <a:spLocks noGrp="1"/>
          </p:cNvSpPr>
          <p:nvPr>
            <p:ph sz="quarter" idx="4"/>
          </p:nvPr>
        </p:nvSpPr>
        <p:spPr>
          <a:xfrm>
            <a:off x="5226000"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1"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3603760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6"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2899979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3118977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Текст и объек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5076824" y="1303838"/>
            <a:ext cx="4438965" cy="5058861"/>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0" y="1303837"/>
            <a:ext cx="5076823" cy="505886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046582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Два объекта и текс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4111188"/>
            <a:ext cx="9905999" cy="2299660"/>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Объект 16"/>
          <p:cNvSpPr>
            <a:spLocks noGrp="1"/>
          </p:cNvSpPr>
          <p:nvPr>
            <p:ph sz="quarter" idx="13"/>
          </p:nvPr>
        </p:nvSpPr>
        <p:spPr>
          <a:xfrm>
            <a:off x="495454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82311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Текст над объектом">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1303837"/>
            <a:ext cx="9906000" cy="2561133"/>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Объект 16"/>
          <p:cNvSpPr>
            <a:spLocks noGrp="1"/>
          </p:cNvSpPr>
          <p:nvPr>
            <p:ph sz="quarter" idx="14"/>
          </p:nvPr>
        </p:nvSpPr>
        <p:spPr>
          <a:xfrm>
            <a:off x="0" y="4111188"/>
            <a:ext cx="9905999" cy="22996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714703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3901526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sz="half" idx="1"/>
          </p:nvPr>
        </p:nvSpPr>
        <p:spPr>
          <a:xfrm>
            <a:off x="438839"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226000"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837411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451513" y="1262247"/>
            <a:ext cx="4680000" cy="823912"/>
          </a:xfrm>
          <a:solidFill>
            <a:srgbClr val="4B87C3"/>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4" name="Объект 3"/>
          <p:cNvSpPr>
            <a:spLocks noGrp="1"/>
          </p:cNvSpPr>
          <p:nvPr>
            <p:ph sz="half" idx="2"/>
          </p:nvPr>
        </p:nvSpPr>
        <p:spPr>
          <a:xfrm>
            <a:off x="451513"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226000" y="1262247"/>
            <a:ext cx="4680000" cy="823912"/>
          </a:xfrm>
          <a:solidFill>
            <a:srgbClr val="BBBBBB"/>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6" name="Объект 5"/>
          <p:cNvSpPr>
            <a:spLocks noGrp="1"/>
          </p:cNvSpPr>
          <p:nvPr>
            <p:ph sz="quarter" idx="4"/>
          </p:nvPr>
        </p:nvSpPr>
        <p:spPr>
          <a:xfrm>
            <a:off x="5226000"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1"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306615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840" y="1"/>
            <a:ext cx="8917432" cy="1057618"/>
          </a:xfrm>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z="1600" smtClean="0">
                <a:solidFill>
                  <a:srgbClr val="0070BA"/>
                </a:solidFill>
              </a:rPr>
              <a:pPr/>
              <a:t>‹#›</a:t>
            </a:fld>
            <a:endParaRPr lang="ru-RU" sz="1600" dirty="0">
              <a:solidFill>
                <a:srgbClr val="0070BA"/>
              </a:solidFill>
            </a:endParaRPr>
          </a:p>
        </p:txBody>
      </p:sp>
    </p:spTree>
    <p:extLst>
      <p:ext uri="{BB962C8B-B14F-4D97-AF65-F5344CB8AC3E}">
        <p14:creationId xmlns:p14="http://schemas.microsoft.com/office/powerpoint/2010/main" val="42121369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6"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272660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2232347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Текст и объек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5076824" y="1303838"/>
            <a:ext cx="4438965" cy="5058861"/>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0" y="1303837"/>
            <a:ext cx="5076823" cy="505886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2915863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Два объекта и текс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4111188"/>
            <a:ext cx="9905999" cy="2299660"/>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Объект 16"/>
          <p:cNvSpPr>
            <a:spLocks noGrp="1"/>
          </p:cNvSpPr>
          <p:nvPr>
            <p:ph sz="quarter" idx="13"/>
          </p:nvPr>
        </p:nvSpPr>
        <p:spPr>
          <a:xfrm>
            <a:off x="495454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8463224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Текст над объектом">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1303837"/>
            <a:ext cx="9906000" cy="2561133"/>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Объект 16"/>
          <p:cNvSpPr>
            <a:spLocks noGrp="1"/>
          </p:cNvSpPr>
          <p:nvPr>
            <p:ph sz="quarter" idx="14"/>
          </p:nvPr>
        </p:nvSpPr>
        <p:spPr>
          <a:xfrm>
            <a:off x="0" y="4111188"/>
            <a:ext cx="9905999" cy="22996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5538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908594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sz="half" idx="1"/>
          </p:nvPr>
        </p:nvSpPr>
        <p:spPr>
          <a:xfrm>
            <a:off x="438839"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226000"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1685821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451513" y="1262247"/>
            <a:ext cx="4680000" cy="823912"/>
          </a:xfrm>
          <a:solidFill>
            <a:srgbClr val="4B87C3"/>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4" name="Объект 3"/>
          <p:cNvSpPr>
            <a:spLocks noGrp="1"/>
          </p:cNvSpPr>
          <p:nvPr>
            <p:ph sz="half" idx="2"/>
          </p:nvPr>
        </p:nvSpPr>
        <p:spPr>
          <a:xfrm>
            <a:off x="451513"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226000" y="1262247"/>
            <a:ext cx="4680000" cy="823912"/>
          </a:xfrm>
          <a:solidFill>
            <a:srgbClr val="BBBBBB"/>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6" name="Объект 5"/>
          <p:cNvSpPr>
            <a:spLocks noGrp="1"/>
          </p:cNvSpPr>
          <p:nvPr>
            <p:ph sz="quarter" idx="4"/>
          </p:nvPr>
        </p:nvSpPr>
        <p:spPr>
          <a:xfrm>
            <a:off x="5226000"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1"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1167277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6"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26573119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1649250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906000" cy="7003102"/>
          </a:xfrm>
          <a:prstGeom prst="rect">
            <a:avLst/>
          </a:prstGeom>
        </p:spPr>
      </p:pic>
      <p:sp>
        <p:nvSpPr>
          <p:cNvPr id="2" name="Заголовок 1"/>
          <p:cNvSpPr>
            <a:spLocks noGrp="1"/>
          </p:cNvSpPr>
          <p:nvPr>
            <p:ph type="title" hasCustomPrompt="1"/>
          </p:nvPr>
        </p:nvSpPr>
        <p:spPr>
          <a:xfrm>
            <a:off x="209005" y="1425717"/>
            <a:ext cx="4540180" cy="1345473"/>
          </a:xfrm>
        </p:spPr>
        <p:txBody>
          <a:bodyPr anchor="b">
            <a:normAutofit/>
          </a:bodyPr>
          <a:lstStyle>
            <a:lvl1pPr>
              <a:defRPr sz="2800">
                <a:solidFill>
                  <a:schemeClr val="bg1"/>
                </a:solidFill>
              </a:defRPr>
            </a:lvl1pPr>
          </a:lstStyle>
          <a:p>
            <a:r>
              <a:rPr lang="ru-RU" dirty="0" smtClean="0"/>
              <a:t>ОБРАЗЕЦ ЗАГОЛОВКА</a:t>
            </a:r>
            <a:br>
              <a:rPr lang="ru-RU" dirty="0" smtClean="0"/>
            </a:br>
            <a:endParaRPr lang="ru-RU" dirty="0"/>
          </a:p>
        </p:txBody>
      </p:sp>
      <p:sp>
        <p:nvSpPr>
          <p:cNvPr id="3" name="Текст 2"/>
          <p:cNvSpPr>
            <a:spLocks noGrp="1"/>
          </p:cNvSpPr>
          <p:nvPr>
            <p:ph type="body" idx="1"/>
          </p:nvPr>
        </p:nvSpPr>
        <p:spPr>
          <a:xfrm>
            <a:off x="209005" y="2987958"/>
            <a:ext cx="4540180" cy="1027183"/>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dirty="0" smtClean="0"/>
              <a:t>Образец текста</a:t>
            </a:r>
          </a:p>
        </p:txBody>
      </p:sp>
    </p:spTree>
    <p:extLst>
      <p:ext uri="{BB962C8B-B14F-4D97-AF65-F5344CB8AC3E}">
        <p14:creationId xmlns:p14="http://schemas.microsoft.com/office/powerpoint/2010/main" val="6078529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Текст и объек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5076824" y="1303838"/>
            <a:ext cx="4438965" cy="5058861"/>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0" y="1303837"/>
            <a:ext cx="5076823" cy="505886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971881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Два объекта и текс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4111188"/>
            <a:ext cx="9905999" cy="2299660"/>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Объект 16"/>
          <p:cNvSpPr>
            <a:spLocks noGrp="1"/>
          </p:cNvSpPr>
          <p:nvPr>
            <p:ph sz="quarter" idx="13"/>
          </p:nvPr>
        </p:nvSpPr>
        <p:spPr>
          <a:xfrm>
            <a:off x="495454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93863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Текст над объектом">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1303837"/>
            <a:ext cx="9906000" cy="2561133"/>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Объект 16"/>
          <p:cNvSpPr>
            <a:spLocks noGrp="1"/>
          </p:cNvSpPr>
          <p:nvPr>
            <p:ph sz="quarter" idx="14"/>
          </p:nvPr>
        </p:nvSpPr>
        <p:spPr>
          <a:xfrm>
            <a:off x="0" y="4111188"/>
            <a:ext cx="9905999" cy="22996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704177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3184797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sz="half" idx="1"/>
          </p:nvPr>
        </p:nvSpPr>
        <p:spPr>
          <a:xfrm>
            <a:off x="438839"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226000"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4028794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451513" y="1262247"/>
            <a:ext cx="4680000" cy="823912"/>
          </a:xfrm>
          <a:solidFill>
            <a:srgbClr val="4B87C3"/>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4" name="Объект 3"/>
          <p:cNvSpPr>
            <a:spLocks noGrp="1"/>
          </p:cNvSpPr>
          <p:nvPr>
            <p:ph sz="half" idx="2"/>
          </p:nvPr>
        </p:nvSpPr>
        <p:spPr>
          <a:xfrm>
            <a:off x="451513"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226000" y="1262247"/>
            <a:ext cx="4680000" cy="823912"/>
          </a:xfrm>
          <a:solidFill>
            <a:srgbClr val="BBBBBB"/>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6" name="Объект 5"/>
          <p:cNvSpPr>
            <a:spLocks noGrp="1"/>
          </p:cNvSpPr>
          <p:nvPr>
            <p:ph sz="quarter" idx="4"/>
          </p:nvPr>
        </p:nvSpPr>
        <p:spPr>
          <a:xfrm>
            <a:off x="5226000"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1"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3042475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6"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31972933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2220400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Текст и объек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5076824" y="1303838"/>
            <a:ext cx="4438965" cy="5058861"/>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0" y="1303837"/>
            <a:ext cx="5076823" cy="505886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790530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Два объекта и текс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4111188"/>
            <a:ext cx="9905999" cy="2299660"/>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Объект 16"/>
          <p:cNvSpPr>
            <a:spLocks noGrp="1"/>
          </p:cNvSpPr>
          <p:nvPr>
            <p:ph sz="quarter" idx="13"/>
          </p:nvPr>
        </p:nvSpPr>
        <p:spPr>
          <a:xfrm>
            <a:off x="495454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80669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438839"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226000"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18410690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Текст над объектом">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1303837"/>
            <a:ext cx="9906000" cy="2561133"/>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Объект 16"/>
          <p:cNvSpPr>
            <a:spLocks noGrp="1"/>
          </p:cNvSpPr>
          <p:nvPr>
            <p:ph sz="quarter" idx="14"/>
          </p:nvPr>
        </p:nvSpPr>
        <p:spPr>
          <a:xfrm>
            <a:off x="0" y="4111188"/>
            <a:ext cx="9905999" cy="22996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827546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2169542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Объект 2"/>
          <p:cNvSpPr>
            <a:spLocks noGrp="1"/>
          </p:cNvSpPr>
          <p:nvPr>
            <p:ph sz="half" idx="1"/>
          </p:nvPr>
        </p:nvSpPr>
        <p:spPr>
          <a:xfrm>
            <a:off x="438839"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226000" y="1262918"/>
            <a:ext cx="4680000" cy="514793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251771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451513" y="1262247"/>
            <a:ext cx="4680000" cy="823912"/>
          </a:xfrm>
          <a:solidFill>
            <a:srgbClr val="4B87C3"/>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4" name="Объект 3"/>
          <p:cNvSpPr>
            <a:spLocks noGrp="1"/>
          </p:cNvSpPr>
          <p:nvPr>
            <p:ph sz="half" idx="2"/>
          </p:nvPr>
        </p:nvSpPr>
        <p:spPr>
          <a:xfrm>
            <a:off x="451513"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226000" y="1262247"/>
            <a:ext cx="4680000" cy="823912"/>
          </a:xfrm>
          <a:solidFill>
            <a:srgbClr val="BBBBBB"/>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a:p>
            <a:pPr lvl="0"/>
            <a:endParaRPr lang="ru-RU" dirty="0" smtClean="0"/>
          </a:p>
        </p:txBody>
      </p:sp>
      <p:sp>
        <p:nvSpPr>
          <p:cNvPr id="6" name="Объект 5"/>
          <p:cNvSpPr>
            <a:spLocks noGrp="1"/>
          </p:cNvSpPr>
          <p:nvPr>
            <p:ph sz="quarter" idx="4"/>
          </p:nvPr>
        </p:nvSpPr>
        <p:spPr>
          <a:xfrm>
            <a:off x="5226000"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1"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3520656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6"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42391683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3051835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Текст и объек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5076824" y="1303838"/>
            <a:ext cx="4438965" cy="5058861"/>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0" y="1303837"/>
            <a:ext cx="5076823" cy="505886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4242255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Два объекта и текст">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4111188"/>
            <a:ext cx="9905999" cy="2299660"/>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7" name="Объект 16"/>
          <p:cNvSpPr>
            <a:spLocks noGrp="1"/>
          </p:cNvSpPr>
          <p:nvPr>
            <p:ph sz="quarter" idx="12"/>
          </p:nvPr>
        </p:nvSpPr>
        <p:spPr>
          <a:xfrm>
            <a:off x="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Объект 16"/>
          <p:cNvSpPr>
            <a:spLocks noGrp="1"/>
          </p:cNvSpPr>
          <p:nvPr>
            <p:ph sz="quarter" idx="13"/>
          </p:nvPr>
        </p:nvSpPr>
        <p:spPr>
          <a:xfrm>
            <a:off x="4954541" y="1303837"/>
            <a:ext cx="4954540" cy="25611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7483500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Текст над объектом">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38839" y="1"/>
            <a:ext cx="9467161" cy="1057618"/>
          </a:xfrm>
        </p:spPr>
        <p:txBody>
          <a:bodyPr/>
          <a:lstStyle/>
          <a:p>
            <a:r>
              <a:rPr lang="ru-RU" dirty="0" smtClean="0"/>
              <a:t>Образец заголовка</a:t>
            </a:r>
            <a:endParaRPr lang="ru-RU" dirty="0"/>
          </a:p>
        </p:txBody>
      </p:sp>
      <p:sp>
        <p:nvSpPr>
          <p:cNvPr id="9"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5" name="Текст 14"/>
          <p:cNvSpPr>
            <a:spLocks noGrp="1"/>
          </p:cNvSpPr>
          <p:nvPr>
            <p:ph type="body" sz="quarter" idx="11"/>
          </p:nvPr>
        </p:nvSpPr>
        <p:spPr>
          <a:xfrm>
            <a:off x="1" y="1303837"/>
            <a:ext cx="9906000" cy="2561133"/>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Объект 16"/>
          <p:cNvSpPr>
            <a:spLocks noGrp="1"/>
          </p:cNvSpPr>
          <p:nvPr>
            <p:ph sz="quarter" idx="14"/>
          </p:nvPr>
        </p:nvSpPr>
        <p:spPr>
          <a:xfrm>
            <a:off x="0" y="4111188"/>
            <a:ext cx="9905999" cy="22996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50239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451513" y="1262247"/>
            <a:ext cx="4680000" cy="823912"/>
          </a:xfrm>
          <a:solidFill>
            <a:srgbClr val="4B87C3"/>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a:p>
            <a:pPr lvl="1"/>
            <a:r>
              <a:rPr lang="ru-RU" smtClean="0"/>
              <a:t>Второй уровень</a:t>
            </a:r>
          </a:p>
        </p:txBody>
      </p:sp>
      <p:sp>
        <p:nvSpPr>
          <p:cNvPr id="4" name="Объект 3"/>
          <p:cNvSpPr>
            <a:spLocks noGrp="1"/>
          </p:cNvSpPr>
          <p:nvPr>
            <p:ph sz="half" idx="2"/>
          </p:nvPr>
        </p:nvSpPr>
        <p:spPr>
          <a:xfrm>
            <a:off x="451513"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226000" y="1262247"/>
            <a:ext cx="4680000" cy="823912"/>
          </a:xfrm>
          <a:solidFill>
            <a:srgbClr val="BBBBBB"/>
          </a:solidFill>
        </p:spPr>
        <p:txBody>
          <a:bodyPr anchor="b">
            <a:normAutofit/>
          </a:bodyPr>
          <a:lstStyle>
            <a:lvl1pPr marL="0" indent="0" algn="ctr">
              <a:lnSpc>
                <a:spcPct val="100000"/>
              </a:lnSpc>
              <a:spcBef>
                <a:spcPts val="0"/>
              </a:spcBef>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a:p>
            <a:pPr lvl="1"/>
            <a:r>
              <a:rPr lang="ru-RU" smtClean="0"/>
              <a:t>Второй уровень</a:t>
            </a:r>
          </a:p>
        </p:txBody>
      </p:sp>
      <p:sp>
        <p:nvSpPr>
          <p:cNvPr id="6" name="Объект 5"/>
          <p:cNvSpPr>
            <a:spLocks noGrp="1"/>
          </p:cNvSpPr>
          <p:nvPr>
            <p:ph sz="quarter" idx="4"/>
          </p:nvPr>
        </p:nvSpPr>
        <p:spPr>
          <a:xfrm>
            <a:off x="5226000" y="2213672"/>
            <a:ext cx="4680000" cy="4197176"/>
          </a:xfrm>
        </p:spPr>
        <p:txBody>
          <a:bodyPr>
            <a:normAutofit/>
          </a:bodyPr>
          <a:lstStyle>
            <a:lvl1pPr>
              <a:defRPr sz="1400"/>
            </a:lvl1pPr>
            <a:lvl2pPr>
              <a:defRPr sz="1400"/>
            </a:lvl2pPr>
            <a:lvl3pPr>
              <a:defRPr sz="1400"/>
            </a:lvl3pPr>
            <a:lvl4pPr>
              <a:defRPr sz="1400"/>
            </a:lvl4pPr>
            <a:lvl5pPr>
              <a:defRPr sz="14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
        <p:nvSpPr>
          <p:cNvPr id="11" name="Заголовок 1"/>
          <p:cNvSpPr>
            <a:spLocks noGrp="1"/>
          </p:cNvSpPr>
          <p:nvPr>
            <p:ph type="title"/>
          </p:nvPr>
        </p:nvSpPr>
        <p:spPr>
          <a:xfrm>
            <a:off x="438839" y="1"/>
            <a:ext cx="9467161" cy="1057618"/>
          </a:xfrm>
        </p:spPr>
        <p:txBody>
          <a:bodyPr/>
          <a:lstStyle/>
          <a:p>
            <a:r>
              <a:rPr lang="ru-RU" smtClean="0"/>
              <a:t>Образец заголовка</a:t>
            </a:r>
            <a:endParaRPr lang="ru-RU" dirty="0"/>
          </a:p>
        </p:txBody>
      </p:sp>
    </p:spTree>
    <p:extLst>
      <p:ext uri="{BB962C8B-B14F-4D97-AF65-F5344CB8AC3E}">
        <p14:creationId xmlns:p14="http://schemas.microsoft.com/office/powerpoint/2010/main" val="910177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6"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2523048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Номер слайда 5"/>
          <p:cNvSpPr txBox="1">
            <a:spLocks/>
          </p:cNvSpPr>
          <p:nvPr userDrawn="1"/>
        </p:nvSpPr>
        <p:spPr>
          <a:xfrm>
            <a:off x="9421218" y="6410848"/>
            <a:ext cx="484782" cy="221305"/>
          </a:xfrm>
          <a:prstGeom prst="rect">
            <a:avLst/>
          </a:prstGeom>
        </p:spPr>
        <p:txBody>
          <a:bodyPr vert="horz" lIns="91440" tIns="45720" rIns="91440" bIns="45720" rtlCol="0" anchor="ctr"/>
          <a:lstStyle>
            <a:defPPr>
              <a:defRPr lang="ru-RU"/>
            </a:defPPr>
            <a:lvl1pPr marL="0" algn="ctr" defTabSz="914400" rtl="0" eaLnBrk="1" latinLnBrk="0" hangingPunct="1">
              <a:defRPr sz="1000" b="1" kern="1200">
                <a:solidFill>
                  <a:srgbClr val="32507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5EC8D3-0A62-489F-A821-21BE1C36CA86}" type="slidenum">
              <a:rPr lang="ru-RU" smtClean="0">
                <a:solidFill>
                  <a:srgbClr val="0070BA"/>
                </a:solidFill>
              </a:rPr>
              <a:pPr/>
              <a:t>‹#›</a:t>
            </a:fld>
            <a:endParaRPr lang="ru-RU" dirty="0">
              <a:solidFill>
                <a:srgbClr val="0070BA"/>
              </a:solidFill>
            </a:endParaRPr>
          </a:p>
        </p:txBody>
      </p:sp>
    </p:spTree>
    <p:extLst>
      <p:ext uri="{BB962C8B-B14F-4D97-AF65-F5344CB8AC3E}">
        <p14:creationId xmlns:p14="http://schemas.microsoft.com/office/powerpoint/2010/main" val="41606419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theme" Target="../theme/theme2.xml"/><Relationship Id="rId10"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theme" Target="../theme/theme3.xml"/><Relationship Id="rId10" Type="http://schemas.openxmlformats.org/officeDocument/2006/relationships/image" Target="../media/image6.pn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theme" Target="../theme/theme4.xml"/><Relationship Id="rId10" Type="http://schemas.openxmlformats.org/officeDocument/2006/relationships/image" Target="../media/image7.png"/><Relationship Id="rId1" Type="http://schemas.openxmlformats.org/officeDocument/2006/relationships/slideLayout" Target="../slideLayouts/slideLayout29.xml"/><Relationship Id="rId2"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theme" Target="../theme/theme5.xml"/><Relationship Id="rId10" Type="http://schemas.openxmlformats.org/officeDocument/2006/relationships/image" Target="../media/image8.png"/><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theme" Target="../theme/theme6.xml"/><Relationship Id="rId10" Type="http://schemas.openxmlformats.org/officeDocument/2006/relationships/image" Target="../media/image9.png"/><Relationship Id="rId1" Type="http://schemas.openxmlformats.org/officeDocument/2006/relationships/slideLayout" Target="../slideLayouts/slideLayout45.xml"/><Relationship Id="rId2"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theme" Target="../theme/theme7.xml"/><Relationship Id="rId10" Type="http://schemas.openxmlformats.org/officeDocument/2006/relationships/image" Target="../media/image10.png"/><Relationship Id="rId1" Type="http://schemas.openxmlformats.org/officeDocument/2006/relationships/slideLayout" Target="../slideLayouts/slideLayout53.xml"/><Relationship Id="rId2"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theme" Target="../theme/theme8.xml"/><Relationship Id="rId10" Type="http://schemas.openxmlformats.org/officeDocument/2006/relationships/image" Target="../media/image11.png"/><Relationship Id="rId1" Type="http://schemas.openxmlformats.org/officeDocument/2006/relationships/slideLayout" Target="../slideLayouts/slideLayout61.xml"/><Relationship Id="rId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839" y="222072"/>
            <a:ext cx="9467161" cy="1057618"/>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8" name="Номер слайда 5"/>
          <p:cNvSpPr>
            <a:spLocks noGrp="1"/>
          </p:cNvSpPr>
          <p:nvPr>
            <p:ph type="sldNum" sz="quarter" idx="4"/>
          </p:nvPr>
        </p:nvSpPr>
        <p:spPr>
          <a:xfrm>
            <a:off x="9421218" y="6410848"/>
            <a:ext cx="484782" cy="221305"/>
          </a:xfrm>
          <a:prstGeom prst="rect">
            <a:avLst/>
          </a:prstGeom>
        </p:spPr>
        <p:txBody>
          <a:bodyPr vert="horz" lIns="91440" tIns="45720" rIns="91440" bIns="45720" rtlCol="0" anchor="ctr"/>
          <a:lstStyle>
            <a:lvl1pPr algn="ctr">
              <a:defRPr sz="1000" b="1">
                <a:solidFill>
                  <a:srgbClr val="0070BA"/>
                </a:solidFill>
              </a:defRPr>
            </a:lvl1pPr>
          </a:lstStyle>
          <a:p>
            <a:fld id="{7F5EC8D3-0A62-489F-A821-21BE1C36CA86}" type="slidenum">
              <a:rPr lang="ru-RU" smtClean="0"/>
              <a:pPr/>
              <a:t>‹#›</a:t>
            </a:fld>
            <a:endParaRPr lang="ru-RU" dirty="0"/>
          </a:p>
        </p:txBody>
      </p:sp>
      <p:sp>
        <p:nvSpPr>
          <p:cNvPr id="10" name="Прямоугольник 9"/>
          <p:cNvSpPr/>
          <p:nvPr userDrawn="1"/>
        </p:nvSpPr>
        <p:spPr>
          <a:xfrm>
            <a:off x="438839" y="999574"/>
            <a:ext cx="9467161" cy="45719"/>
          </a:xfrm>
          <a:prstGeom prst="rect">
            <a:avLst/>
          </a:prstGeom>
          <a:solidFill>
            <a:srgbClr val="007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userDrawn="1"/>
        </p:nvSpPr>
        <p:spPr>
          <a:xfrm>
            <a:off x="0" y="6632154"/>
            <a:ext cx="9906000" cy="225846"/>
          </a:xfrm>
          <a:prstGeom prst="rect">
            <a:avLst/>
          </a:prstGeom>
          <a:solidFill>
            <a:srgbClr val="007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userDrawn="1"/>
        </p:nvSpPr>
        <p:spPr>
          <a:xfrm>
            <a:off x="4219319" y="6624476"/>
            <a:ext cx="1578022" cy="246221"/>
          </a:xfrm>
          <a:prstGeom prst="rect">
            <a:avLst/>
          </a:prstGeom>
        </p:spPr>
        <p:txBody>
          <a:bodyPr wrap="square">
            <a:spAutoFit/>
          </a:bodyPr>
          <a:lstStyle/>
          <a:p>
            <a:r>
              <a:rPr lang="ru-RU" sz="1000" b="0" dirty="0" smtClean="0">
                <a:solidFill>
                  <a:schemeClr val="bg1"/>
                </a:solidFill>
              </a:rPr>
              <a:t>www.rosenergoatom.ru</a:t>
            </a:r>
            <a:endParaRPr lang="ru-RU" sz="1000" b="0" dirty="0">
              <a:solidFill>
                <a:schemeClr val="bg1"/>
              </a:solidFill>
            </a:endParaRPr>
          </a:p>
        </p:txBody>
      </p:sp>
      <p:sp>
        <p:nvSpPr>
          <p:cNvPr id="3" name="Текст 2"/>
          <p:cNvSpPr>
            <a:spLocks noGrp="1"/>
          </p:cNvSpPr>
          <p:nvPr>
            <p:ph type="body" idx="1"/>
          </p:nvPr>
        </p:nvSpPr>
        <p:spPr>
          <a:xfrm>
            <a:off x="438840" y="1225899"/>
            <a:ext cx="9467160" cy="517225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Прямоугольник 3"/>
          <p:cNvSpPr/>
          <p:nvPr userDrawn="1"/>
        </p:nvSpPr>
        <p:spPr>
          <a:xfrm>
            <a:off x="0" y="770709"/>
            <a:ext cx="438839" cy="45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76148014"/>
      </p:ext>
    </p:extLst>
  </p:cSld>
  <p:clrMap bg1="lt1" tx1="dk1" bg2="lt2" tx2="dk2" accent1="accent1" accent2="accent2" accent3="accent3" accent4="accent4" accent5="accent5" accent6="accent6" hlink="hlink" folHlink="folHlink"/>
  <p:sldLayoutIdLst>
    <p:sldLayoutId id="2147483743" r:id="rId1"/>
    <p:sldLayoutId id="2147483832" r:id="rId2"/>
    <p:sldLayoutId id="2147483833" r:id="rId3"/>
    <p:sldLayoutId id="2147483744" r:id="rId4"/>
    <p:sldLayoutId id="2147483745" r:id="rId5"/>
    <p:sldLayoutId id="2147483746" r:id="rId6"/>
    <p:sldLayoutId id="2147483747" r:id="rId7"/>
    <p:sldLayoutId id="2147483748" r:id="rId8"/>
    <p:sldLayoutId id="2147483749" r:id="rId9"/>
    <p:sldLayoutId id="2147483750" r:id="rId10"/>
    <p:sldLayoutId id="2147483753" r:id="rId11"/>
    <p:sldLayoutId id="2147483754" r:id="rId12"/>
  </p:sldLayoutIdLst>
  <p:hf hdr="0" ftr="0" dt="0"/>
  <p:txStyles>
    <p:titleStyle>
      <a:lvl1pPr algn="l" defTabSz="914400" rtl="0" eaLnBrk="1" latinLnBrk="0" hangingPunct="1">
        <a:lnSpc>
          <a:spcPct val="90000"/>
        </a:lnSpc>
        <a:spcBef>
          <a:spcPct val="0"/>
        </a:spcBef>
        <a:buNone/>
        <a:defRPr sz="2000" b="1" kern="1200">
          <a:solidFill>
            <a:srgbClr val="0070B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6" name="Прямая соединительная линия 5"/>
          <p:cNvCxnSpPr/>
          <p:nvPr userDrawn="1"/>
        </p:nvCxnSpPr>
        <p:spPr>
          <a:xfrm>
            <a:off x="0" y="1021960"/>
            <a:ext cx="9906000" cy="22860"/>
          </a:xfrm>
          <a:prstGeom prst="line">
            <a:avLst/>
          </a:prstGeom>
          <a:ln w="38100">
            <a:solidFill>
              <a:srgbClr val="0070BA"/>
            </a:solidFill>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userDrawn="1"/>
        </p:nvSpPr>
        <p:spPr>
          <a:xfrm>
            <a:off x="7563392" y="888274"/>
            <a:ext cx="365760" cy="33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Номер слайда 5"/>
          <p:cNvSpPr>
            <a:spLocks noGrp="1"/>
          </p:cNvSpPr>
          <p:nvPr>
            <p:ph type="sldNum" sz="quarter" idx="4"/>
          </p:nvPr>
        </p:nvSpPr>
        <p:spPr>
          <a:xfrm>
            <a:off x="9421218" y="6410848"/>
            <a:ext cx="484782" cy="221305"/>
          </a:xfrm>
          <a:prstGeom prst="rect">
            <a:avLst/>
          </a:prstGeom>
        </p:spPr>
        <p:txBody>
          <a:bodyPr vert="horz" lIns="91440" tIns="45720" rIns="91440" bIns="45720" rtlCol="0" anchor="ctr"/>
          <a:lstStyle>
            <a:lvl1pPr algn="ctr">
              <a:defRPr sz="1000" b="1">
                <a:solidFill>
                  <a:srgbClr val="0070BA"/>
                </a:solidFill>
              </a:defRPr>
            </a:lvl1pPr>
          </a:lstStyle>
          <a:p>
            <a:fld id="{7F5EC8D3-0A62-489F-A821-21BE1C36CA86}" type="slidenum">
              <a:rPr lang="ru-RU" smtClean="0"/>
              <a:pPr/>
              <a:t>‹#›</a:t>
            </a:fld>
            <a:endParaRPr lang="ru-RU" dirty="0"/>
          </a:p>
        </p:txBody>
      </p:sp>
      <p:sp>
        <p:nvSpPr>
          <p:cNvPr id="11" name="Прямоугольник 10"/>
          <p:cNvSpPr/>
          <p:nvPr userDrawn="1"/>
        </p:nvSpPr>
        <p:spPr>
          <a:xfrm>
            <a:off x="0" y="6632154"/>
            <a:ext cx="9906000" cy="225846"/>
          </a:xfrm>
          <a:prstGeom prst="rect">
            <a:avLst/>
          </a:prstGeom>
          <a:solidFill>
            <a:srgbClr val="007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userDrawn="1"/>
        </p:nvSpPr>
        <p:spPr>
          <a:xfrm>
            <a:off x="4219319" y="6624476"/>
            <a:ext cx="1578022" cy="246221"/>
          </a:xfrm>
          <a:prstGeom prst="rect">
            <a:avLst/>
          </a:prstGeom>
        </p:spPr>
        <p:txBody>
          <a:bodyPr wrap="square">
            <a:spAutoFit/>
          </a:bodyPr>
          <a:lstStyle/>
          <a:p>
            <a:r>
              <a:rPr lang="ru-RU" sz="1000" b="0" dirty="0" smtClean="0">
                <a:solidFill>
                  <a:schemeClr val="bg1"/>
                </a:solidFill>
              </a:rPr>
              <a:t>www.rosenergoatom.ru</a:t>
            </a:r>
            <a:endParaRPr lang="ru-RU" sz="1000" b="0" dirty="0">
              <a:solidFill>
                <a:schemeClr val="bg1"/>
              </a:solidFill>
            </a:endParaRPr>
          </a:p>
        </p:txBody>
      </p:sp>
      <p:sp>
        <p:nvSpPr>
          <p:cNvPr id="2" name="Заголовок 1"/>
          <p:cNvSpPr>
            <a:spLocks noGrp="1"/>
          </p:cNvSpPr>
          <p:nvPr>
            <p:ph type="title"/>
          </p:nvPr>
        </p:nvSpPr>
        <p:spPr>
          <a:xfrm>
            <a:off x="432413" y="222070"/>
            <a:ext cx="6958724" cy="1057618"/>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38840" y="1225899"/>
            <a:ext cx="9467160" cy="517225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9" name="Рисунок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72677" y="432240"/>
            <a:ext cx="2090932" cy="676657"/>
          </a:xfrm>
          <a:prstGeom prst="rect">
            <a:avLst/>
          </a:prstGeom>
        </p:spPr>
      </p:pic>
      <p:sp>
        <p:nvSpPr>
          <p:cNvPr id="18" name="Прямоугольник 17"/>
          <p:cNvSpPr/>
          <p:nvPr userDrawn="1"/>
        </p:nvSpPr>
        <p:spPr>
          <a:xfrm>
            <a:off x="0" y="770709"/>
            <a:ext cx="438839" cy="45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0252129"/>
      </p:ext>
    </p:extLst>
  </p:cSld>
  <p:clrMap bg1="lt1" tx1="dk1" bg2="lt2" tx2="dk2" accent1="accent1" accent2="accent2" accent3="accent3" accent4="accent4" accent5="accent5" accent6="accent6" hlink="hlink" folHlink="folHlink"/>
  <p:sldLayoutIdLst>
    <p:sldLayoutId id="2147483757" r:id="rId1"/>
    <p:sldLayoutId id="2147483759" r:id="rId2"/>
    <p:sldLayoutId id="2147483760" r:id="rId3"/>
    <p:sldLayoutId id="2147483761" r:id="rId4"/>
    <p:sldLayoutId id="2147483762" r:id="rId5"/>
    <p:sldLayoutId id="2147483763" r:id="rId6"/>
    <p:sldLayoutId id="2147483764" r:id="rId7"/>
    <p:sldLayoutId id="2147483765" r:id="rId8"/>
  </p:sldLayoutIdLst>
  <p:hf hdr="0" ftr="0" dt="0"/>
  <p:txStyles>
    <p:titleStyle>
      <a:lvl1pPr algn="l" defTabSz="914400" rtl="0" eaLnBrk="1" latinLnBrk="0" hangingPunct="1">
        <a:lnSpc>
          <a:spcPct val="90000"/>
        </a:lnSpc>
        <a:spcBef>
          <a:spcPct val="0"/>
        </a:spcBef>
        <a:buNone/>
        <a:defRPr sz="2000" b="1" kern="1200">
          <a:solidFill>
            <a:srgbClr val="0070B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5"/>
          <p:cNvSpPr>
            <a:spLocks noGrp="1"/>
          </p:cNvSpPr>
          <p:nvPr>
            <p:ph type="sldNum" sz="quarter" idx="4"/>
          </p:nvPr>
        </p:nvSpPr>
        <p:spPr>
          <a:xfrm>
            <a:off x="9421218" y="6410848"/>
            <a:ext cx="484782" cy="221305"/>
          </a:xfrm>
          <a:prstGeom prst="rect">
            <a:avLst/>
          </a:prstGeom>
        </p:spPr>
        <p:txBody>
          <a:bodyPr vert="horz" lIns="91440" tIns="45720" rIns="91440" bIns="45720" rtlCol="0" anchor="ctr"/>
          <a:lstStyle>
            <a:lvl1pPr algn="ctr">
              <a:defRPr sz="1000" b="1">
                <a:solidFill>
                  <a:srgbClr val="0070BA"/>
                </a:solidFill>
              </a:defRPr>
            </a:lvl1pPr>
          </a:lstStyle>
          <a:p>
            <a:fld id="{7F5EC8D3-0A62-489F-A821-21BE1C36CA86}" type="slidenum">
              <a:rPr lang="ru-RU" smtClean="0"/>
              <a:pPr/>
              <a:t>‹#›</a:t>
            </a:fld>
            <a:endParaRPr lang="ru-RU" dirty="0"/>
          </a:p>
        </p:txBody>
      </p:sp>
      <p:sp>
        <p:nvSpPr>
          <p:cNvPr id="11" name="Прямоугольник 10"/>
          <p:cNvSpPr/>
          <p:nvPr userDrawn="1"/>
        </p:nvSpPr>
        <p:spPr>
          <a:xfrm>
            <a:off x="0" y="6632154"/>
            <a:ext cx="9906000" cy="225846"/>
          </a:xfrm>
          <a:prstGeom prst="rect">
            <a:avLst/>
          </a:prstGeom>
          <a:solidFill>
            <a:srgbClr val="007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userDrawn="1"/>
        </p:nvSpPr>
        <p:spPr>
          <a:xfrm>
            <a:off x="4219319" y="6624476"/>
            <a:ext cx="1578022" cy="246221"/>
          </a:xfrm>
          <a:prstGeom prst="rect">
            <a:avLst/>
          </a:prstGeom>
        </p:spPr>
        <p:txBody>
          <a:bodyPr wrap="square">
            <a:spAutoFit/>
          </a:bodyPr>
          <a:lstStyle/>
          <a:p>
            <a:r>
              <a:rPr lang="ru-RU" sz="1000" b="0" dirty="0" smtClean="0">
                <a:solidFill>
                  <a:schemeClr val="bg1"/>
                </a:solidFill>
              </a:rPr>
              <a:t>www.rosenergoatom.ru</a:t>
            </a:r>
            <a:endParaRPr lang="ru-RU" sz="1000" b="0" dirty="0">
              <a:solidFill>
                <a:schemeClr val="bg1"/>
              </a:solidFill>
            </a:endParaRPr>
          </a:p>
        </p:txBody>
      </p:sp>
      <p:sp>
        <p:nvSpPr>
          <p:cNvPr id="2" name="Заголовок 1"/>
          <p:cNvSpPr>
            <a:spLocks noGrp="1"/>
          </p:cNvSpPr>
          <p:nvPr>
            <p:ph type="title"/>
          </p:nvPr>
        </p:nvSpPr>
        <p:spPr>
          <a:xfrm>
            <a:off x="432413" y="222070"/>
            <a:ext cx="6958724" cy="1057618"/>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38840" y="1225899"/>
            <a:ext cx="9467160" cy="517225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cxnSp>
        <p:nvCxnSpPr>
          <p:cNvPr id="15" name="Прямая соединительная линия 14"/>
          <p:cNvCxnSpPr/>
          <p:nvPr userDrawn="1"/>
        </p:nvCxnSpPr>
        <p:spPr>
          <a:xfrm>
            <a:off x="0" y="1021960"/>
            <a:ext cx="9906000" cy="22860"/>
          </a:xfrm>
          <a:prstGeom prst="line">
            <a:avLst/>
          </a:prstGeom>
          <a:ln w="38100">
            <a:solidFill>
              <a:srgbClr val="0070BA"/>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userDrawn="1"/>
        </p:nvSpPr>
        <p:spPr>
          <a:xfrm>
            <a:off x="7811219" y="888274"/>
            <a:ext cx="365760" cy="33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68899" y="445302"/>
            <a:ext cx="2090932" cy="661417"/>
          </a:xfrm>
          <a:prstGeom prst="rect">
            <a:avLst/>
          </a:prstGeom>
        </p:spPr>
      </p:pic>
      <p:sp>
        <p:nvSpPr>
          <p:cNvPr id="21" name="Прямоугольник 20"/>
          <p:cNvSpPr/>
          <p:nvPr userDrawn="1"/>
        </p:nvSpPr>
        <p:spPr>
          <a:xfrm>
            <a:off x="0" y="770709"/>
            <a:ext cx="438839" cy="45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28646575"/>
      </p:ext>
    </p:extLst>
  </p:cSld>
  <p:clrMap bg1="lt1" tx1="dk1" bg2="lt2" tx2="dk2" accent1="accent1" accent2="accent2" accent3="accent3" accent4="accent4" accent5="accent5" accent6="accent6" hlink="hlink" folHlink="folHlink"/>
  <p:sldLayoutIdLst>
    <p:sldLayoutId id="2147483768" r:id="rId1"/>
    <p:sldLayoutId id="2147483770" r:id="rId2"/>
    <p:sldLayoutId id="2147483771" r:id="rId3"/>
    <p:sldLayoutId id="2147483772" r:id="rId4"/>
    <p:sldLayoutId id="2147483773" r:id="rId5"/>
    <p:sldLayoutId id="2147483774" r:id="rId6"/>
    <p:sldLayoutId id="2147483775" r:id="rId7"/>
    <p:sldLayoutId id="2147483776" r:id="rId8"/>
  </p:sldLayoutIdLst>
  <p:hf hdr="0" ftr="0" dt="0"/>
  <p:txStyles>
    <p:titleStyle>
      <a:lvl1pPr algn="l" defTabSz="914400" rtl="0" eaLnBrk="1" latinLnBrk="0" hangingPunct="1">
        <a:lnSpc>
          <a:spcPct val="90000"/>
        </a:lnSpc>
        <a:spcBef>
          <a:spcPct val="0"/>
        </a:spcBef>
        <a:buNone/>
        <a:defRPr sz="2000" b="1" kern="1200">
          <a:solidFill>
            <a:srgbClr val="0070B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5"/>
          <p:cNvSpPr>
            <a:spLocks noGrp="1"/>
          </p:cNvSpPr>
          <p:nvPr>
            <p:ph type="sldNum" sz="quarter" idx="4"/>
          </p:nvPr>
        </p:nvSpPr>
        <p:spPr>
          <a:xfrm>
            <a:off x="9421218" y="6410848"/>
            <a:ext cx="484782" cy="221305"/>
          </a:xfrm>
          <a:prstGeom prst="rect">
            <a:avLst/>
          </a:prstGeom>
        </p:spPr>
        <p:txBody>
          <a:bodyPr vert="horz" lIns="91440" tIns="45720" rIns="91440" bIns="45720" rtlCol="0" anchor="ctr"/>
          <a:lstStyle>
            <a:lvl1pPr algn="ctr">
              <a:defRPr sz="1000" b="1">
                <a:solidFill>
                  <a:srgbClr val="0070BA"/>
                </a:solidFill>
              </a:defRPr>
            </a:lvl1pPr>
          </a:lstStyle>
          <a:p>
            <a:fld id="{7F5EC8D3-0A62-489F-A821-21BE1C36CA86}" type="slidenum">
              <a:rPr lang="ru-RU" smtClean="0"/>
              <a:pPr/>
              <a:t>‹#›</a:t>
            </a:fld>
            <a:endParaRPr lang="ru-RU" dirty="0"/>
          </a:p>
        </p:txBody>
      </p:sp>
      <p:sp>
        <p:nvSpPr>
          <p:cNvPr id="11" name="Прямоугольник 10"/>
          <p:cNvSpPr/>
          <p:nvPr userDrawn="1"/>
        </p:nvSpPr>
        <p:spPr>
          <a:xfrm>
            <a:off x="0" y="6632154"/>
            <a:ext cx="9906000" cy="225846"/>
          </a:xfrm>
          <a:prstGeom prst="rect">
            <a:avLst/>
          </a:prstGeom>
          <a:solidFill>
            <a:srgbClr val="007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userDrawn="1"/>
        </p:nvSpPr>
        <p:spPr>
          <a:xfrm>
            <a:off x="4219319" y="6624476"/>
            <a:ext cx="1578022" cy="246221"/>
          </a:xfrm>
          <a:prstGeom prst="rect">
            <a:avLst/>
          </a:prstGeom>
        </p:spPr>
        <p:txBody>
          <a:bodyPr wrap="square">
            <a:spAutoFit/>
          </a:bodyPr>
          <a:lstStyle/>
          <a:p>
            <a:r>
              <a:rPr lang="ru-RU" sz="1000" b="0" dirty="0" smtClean="0">
                <a:solidFill>
                  <a:schemeClr val="bg1"/>
                </a:solidFill>
              </a:rPr>
              <a:t>www.rosenergoatom.ru</a:t>
            </a:r>
            <a:endParaRPr lang="ru-RU" sz="1000" b="0" dirty="0">
              <a:solidFill>
                <a:schemeClr val="bg1"/>
              </a:solidFill>
            </a:endParaRPr>
          </a:p>
        </p:txBody>
      </p:sp>
      <p:sp>
        <p:nvSpPr>
          <p:cNvPr id="2" name="Заголовок 1"/>
          <p:cNvSpPr>
            <a:spLocks noGrp="1"/>
          </p:cNvSpPr>
          <p:nvPr>
            <p:ph type="title"/>
          </p:nvPr>
        </p:nvSpPr>
        <p:spPr>
          <a:xfrm>
            <a:off x="432413" y="222070"/>
            <a:ext cx="6958724" cy="1057618"/>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38840" y="1225899"/>
            <a:ext cx="9467160" cy="517225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cxnSp>
        <p:nvCxnSpPr>
          <p:cNvPr id="18" name="Прямая соединительная линия 17"/>
          <p:cNvCxnSpPr/>
          <p:nvPr userDrawn="1"/>
        </p:nvCxnSpPr>
        <p:spPr>
          <a:xfrm>
            <a:off x="0" y="1021960"/>
            <a:ext cx="9906000" cy="22860"/>
          </a:xfrm>
          <a:prstGeom prst="line">
            <a:avLst/>
          </a:prstGeom>
          <a:ln w="38100">
            <a:solidFill>
              <a:srgbClr val="0070BA"/>
            </a:solidFill>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userDrawn="1"/>
        </p:nvSpPr>
        <p:spPr>
          <a:xfrm>
            <a:off x="8111665" y="888274"/>
            <a:ext cx="365760" cy="33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68899" y="443836"/>
            <a:ext cx="2090932" cy="670561"/>
          </a:xfrm>
          <a:prstGeom prst="rect">
            <a:avLst/>
          </a:prstGeom>
        </p:spPr>
      </p:pic>
      <p:sp>
        <p:nvSpPr>
          <p:cNvPr id="22" name="Прямоугольник 21"/>
          <p:cNvSpPr/>
          <p:nvPr userDrawn="1"/>
        </p:nvSpPr>
        <p:spPr>
          <a:xfrm>
            <a:off x="0" y="770709"/>
            <a:ext cx="438839" cy="45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67692977"/>
      </p:ext>
    </p:extLst>
  </p:cSld>
  <p:clrMap bg1="lt1" tx1="dk1" bg2="lt2" tx2="dk2" accent1="accent1" accent2="accent2" accent3="accent3" accent4="accent4" accent5="accent5" accent6="accent6" hlink="hlink" folHlink="folHlink"/>
  <p:sldLayoutIdLst>
    <p:sldLayoutId id="2147483779" r:id="rId1"/>
    <p:sldLayoutId id="2147483781" r:id="rId2"/>
    <p:sldLayoutId id="2147483782" r:id="rId3"/>
    <p:sldLayoutId id="2147483783" r:id="rId4"/>
    <p:sldLayoutId id="2147483784" r:id="rId5"/>
    <p:sldLayoutId id="2147483785" r:id="rId6"/>
    <p:sldLayoutId id="2147483786" r:id="rId7"/>
    <p:sldLayoutId id="2147483787" r:id="rId8"/>
  </p:sldLayoutIdLst>
  <p:hf hdr="0" ftr="0" dt="0"/>
  <p:txStyles>
    <p:titleStyle>
      <a:lvl1pPr algn="l" defTabSz="914400" rtl="0" eaLnBrk="1" latinLnBrk="0" hangingPunct="1">
        <a:lnSpc>
          <a:spcPct val="90000"/>
        </a:lnSpc>
        <a:spcBef>
          <a:spcPct val="0"/>
        </a:spcBef>
        <a:buNone/>
        <a:defRPr sz="2000" b="1" kern="1200">
          <a:solidFill>
            <a:srgbClr val="0070B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5"/>
          <p:cNvSpPr>
            <a:spLocks noGrp="1"/>
          </p:cNvSpPr>
          <p:nvPr>
            <p:ph type="sldNum" sz="quarter" idx="4"/>
          </p:nvPr>
        </p:nvSpPr>
        <p:spPr>
          <a:xfrm>
            <a:off x="9421218" y="6410848"/>
            <a:ext cx="484782" cy="221305"/>
          </a:xfrm>
          <a:prstGeom prst="rect">
            <a:avLst/>
          </a:prstGeom>
        </p:spPr>
        <p:txBody>
          <a:bodyPr vert="horz" lIns="91440" tIns="45720" rIns="91440" bIns="45720" rtlCol="0" anchor="ctr"/>
          <a:lstStyle>
            <a:lvl1pPr algn="ctr">
              <a:defRPr sz="1000" b="1">
                <a:solidFill>
                  <a:srgbClr val="0070BA"/>
                </a:solidFill>
              </a:defRPr>
            </a:lvl1pPr>
          </a:lstStyle>
          <a:p>
            <a:fld id="{7F5EC8D3-0A62-489F-A821-21BE1C36CA86}" type="slidenum">
              <a:rPr lang="ru-RU" smtClean="0"/>
              <a:pPr/>
              <a:t>‹#›</a:t>
            </a:fld>
            <a:endParaRPr lang="ru-RU" dirty="0"/>
          </a:p>
        </p:txBody>
      </p:sp>
      <p:sp>
        <p:nvSpPr>
          <p:cNvPr id="11" name="Прямоугольник 10"/>
          <p:cNvSpPr/>
          <p:nvPr userDrawn="1"/>
        </p:nvSpPr>
        <p:spPr>
          <a:xfrm>
            <a:off x="0" y="6632154"/>
            <a:ext cx="9906000" cy="225846"/>
          </a:xfrm>
          <a:prstGeom prst="rect">
            <a:avLst/>
          </a:prstGeom>
          <a:solidFill>
            <a:srgbClr val="007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userDrawn="1"/>
        </p:nvSpPr>
        <p:spPr>
          <a:xfrm>
            <a:off x="4219319" y="6624476"/>
            <a:ext cx="1578022" cy="246221"/>
          </a:xfrm>
          <a:prstGeom prst="rect">
            <a:avLst/>
          </a:prstGeom>
        </p:spPr>
        <p:txBody>
          <a:bodyPr wrap="square">
            <a:spAutoFit/>
          </a:bodyPr>
          <a:lstStyle/>
          <a:p>
            <a:r>
              <a:rPr lang="ru-RU" sz="1000" b="0" dirty="0" smtClean="0">
                <a:solidFill>
                  <a:schemeClr val="bg1"/>
                </a:solidFill>
              </a:rPr>
              <a:t>www.rosenergoatom.ru</a:t>
            </a:r>
            <a:endParaRPr lang="ru-RU" sz="1000" b="0" dirty="0">
              <a:solidFill>
                <a:schemeClr val="bg1"/>
              </a:solidFill>
            </a:endParaRPr>
          </a:p>
        </p:txBody>
      </p:sp>
      <p:sp>
        <p:nvSpPr>
          <p:cNvPr id="2" name="Заголовок 1"/>
          <p:cNvSpPr>
            <a:spLocks noGrp="1"/>
          </p:cNvSpPr>
          <p:nvPr>
            <p:ph type="title"/>
          </p:nvPr>
        </p:nvSpPr>
        <p:spPr>
          <a:xfrm>
            <a:off x="432413" y="222070"/>
            <a:ext cx="6958724" cy="1057618"/>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38840" y="1225899"/>
            <a:ext cx="9467160" cy="517225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cxnSp>
        <p:nvCxnSpPr>
          <p:cNvPr id="15" name="Прямая соединительная линия 14"/>
          <p:cNvCxnSpPr/>
          <p:nvPr userDrawn="1"/>
        </p:nvCxnSpPr>
        <p:spPr>
          <a:xfrm>
            <a:off x="0" y="1021960"/>
            <a:ext cx="9906000" cy="22860"/>
          </a:xfrm>
          <a:prstGeom prst="line">
            <a:avLst/>
          </a:prstGeom>
          <a:ln w="38100">
            <a:solidFill>
              <a:srgbClr val="0070BA"/>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userDrawn="1"/>
        </p:nvSpPr>
        <p:spPr>
          <a:xfrm>
            <a:off x="8412114" y="888274"/>
            <a:ext cx="365760" cy="33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68899" y="438191"/>
            <a:ext cx="2090932" cy="679705"/>
          </a:xfrm>
          <a:prstGeom prst="rect">
            <a:avLst/>
          </a:prstGeom>
        </p:spPr>
      </p:pic>
      <p:sp>
        <p:nvSpPr>
          <p:cNvPr id="21" name="Прямоугольник 20"/>
          <p:cNvSpPr/>
          <p:nvPr userDrawn="1"/>
        </p:nvSpPr>
        <p:spPr>
          <a:xfrm>
            <a:off x="0" y="770709"/>
            <a:ext cx="438839" cy="45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89073924"/>
      </p:ext>
    </p:extLst>
  </p:cSld>
  <p:clrMap bg1="lt1" tx1="dk1" bg2="lt2" tx2="dk2" accent1="accent1" accent2="accent2" accent3="accent3" accent4="accent4" accent5="accent5" accent6="accent6" hlink="hlink" folHlink="folHlink"/>
  <p:sldLayoutIdLst>
    <p:sldLayoutId id="2147483790" r:id="rId1"/>
    <p:sldLayoutId id="2147483792" r:id="rId2"/>
    <p:sldLayoutId id="2147483793" r:id="rId3"/>
    <p:sldLayoutId id="2147483794" r:id="rId4"/>
    <p:sldLayoutId id="2147483795" r:id="rId5"/>
    <p:sldLayoutId id="2147483796" r:id="rId6"/>
    <p:sldLayoutId id="2147483797" r:id="rId7"/>
    <p:sldLayoutId id="2147483798" r:id="rId8"/>
  </p:sldLayoutIdLst>
  <p:hf hdr="0" ftr="0" dt="0"/>
  <p:txStyles>
    <p:titleStyle>
      <a:lvl1pPr algn="l" defTabSz="914400" rtl="0" eaLnBrk="1" latinLnBrk="0" hangingPunct="1">
        <a:lnSpc>
          <a:spcPct val="90000"/>
        </a:lnSpc>
        <a:spcBef>
          <a:spcPct val="0"/>
        </a:spcBef>
        <a:buNone/>
        <a:defRPr sz="2000" b="1" kern="1200">
          <a:solidFill>
            <a:srgbClr val="0070B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5"/>
          <p:cNvSpPr>
            <a:spLocks noGrp="1"/>
          </p:cNvSpPr>
          <p:nvPr>
            <p:ph type="sldNum" sz="quarter" idx="4"/>
          </p:nvPr>
        </p:nvSpPr>
        <p:spPr>
          <a:xfrm>
            <a:off x="9421218" y="6410848"/>
            <a:ext cx="484782" cy="221305"/>
          </a:xfrm>
          <a:prstGeom prst="rect">
            <a:avLst/>
          </a:prstGeom>
        </p:spPr>
        <p:txBody>
          <a:bodyPr vert="horz" lIns="91440" tIns="45720" rIns="91440" bIns="45720" rtlCol="0" anchor="ctr"/>
          <a:lstStyle>
            <a:lvl1pPr algn="ctr">
              <a:defRPr sz="1000" b="1">
                <a:solidFill>
                  <a:srgbClr val="0070BA"/>
                </a:solidFill>
              </a:defRPr>
            </a:lvl1pPr>
          </a:lstStyle>
          <a:p>
            <a:fld id="{7F5EC8D3-0A62-489F-A821-21BE1C36CA86}" type="slidenum">
              <a:rPr lang="ru-RU" smtClean="0"/>
              <a:pPr/>
              <a:t>‹#›</a:t>
            </a:fld>
            <a:endParaRPr lang="ru-RU" dirty="0"/>
          </a:p>
        </p:txBody>
      </p:sp>
      <p:sp>
        <p:nvSpPr>
          <p:cNvPr id="11" name="Прямоугольник 10"/>
          <p:cNvSpPr/>
          <p:nvPr userDrawn="1"/>
        </p:nvSpPr>
        <p:spPr>
          <a:xfrm>
            <a:off x="0" y="6632154"/>
            <a:ext cx="9906000" cy="225846"/>
          </a:xfrm>
          <a:prstGeom prst="rect">
            <a:avLst/>
          </a:prstGeom>
          <a:solidFill>
            <a:srgbClr val="007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userDrawn="1"/>
        </p:nvSpPr>
        <p:spPr>
          <a:xfrm>
            <a:off x="4219319" y="6624476"/>
            <a:ext cx="1578022" cy="246221"/>
          </a:xfrm>
          <a:prstGeom prst="rect">
            <a:avLst/>
          </a:prstGeom>
        </p:spPr>
        <p:txBody>
          <a:bodyPr wrap="square">
            <a:spAutoFit/>
          </a:bodyPr>
          <a:lstStyle/>
          <a:p>
            <a:r>
              <a:rPr lang="ru-RU" sz="1000" b="0" dirty="0" smtClean="0">
                <a:solidFill>
                  <a:schemeClr val="bg1"/>
                </a:solidFill>
              </a:rPr>
              <a:t>www.rosenergoatom.ru</a:t>
            </a:r>
            <a:endParaRPr lang="ru-RU" sz="1000" b="0" dirty="0">
              <a:solidFill>
                <a:schemeClr val="bg1"/>
              </a:solidFill>
            </a:endParaRPr>
          </a:p>
        </p:txBody>
      </p:sp>
      <p:sp>
        <p:nvSpPr>
          <p:cNvPr id="2" name="Заголовок 1"/>
          <p:cNvSpPr>
            <a:spLocks noGrp="1"/>
          </p:cNvSpPr>
          <p:nvPr>
            <p:ph type="title"/>
          </p:nvPr>
        </p:nvSpPr>
        <p:spPr>
          <a:xfrm>
            <a:off x="432413" y="222070"/>
            <a:ext cx="6958724" cy="1057618"/>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38840" y="1225899"/>
            <a:ext cx="9467160" cy="517225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cxnSp>
        <p:nvCxnSpPr>
          <p:cNvPr id="18" name="Прямая соединительная линия 17"/>
          <p:cNvCxnSpPr/>
          <p:nvPr userDrawn="1"/>
        </p:nvCxnSpPr>
        <p:spPr>
          <a:xfrm>
            <a:off x="0" y="1021960"/>
            <a:ext cx="9906000" cy="22860"/>
          </a:xfrm>
          <a:prstGeom prst="line">
            <a:avLst/>
          </a:prstGeom>
          <a:ln w="38100">
            <a:solidFill>
              <a:srgbClr val="0070BA"/>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userDrawn="1"/>
        </p:nvSpPr>
        <p:spPr>
          <a:xfrm>
            <a:off x="8699499" y="888274"/>
            <a:ext cx="365760" cy="33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62591" y="445071"/>
            <a:ext cx="2090932" cy="670561"/>
          </a:xfrm>
          <a:prstGeom prst="rect">
            <a:avLst/>
          </a:prstGeom>
        </p:spPr>
      </p:pic>
      <p:sp>
        <p:nvSpPr>
          <p:cNvPr id="21" name="Прямоугольник 20"/>
          <p:cNvSpPr/>
          <p:nvPr userDrawn="1"/>
        </p:nvSpPr>
        <p:spPr>
          <a:xfrm>
            <a:off x="0" y="770709"/>
            <a:ext cx="438839" cy="45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31303210"/>
      </p:ext>
    </p:extLst>
  </p:cSld>
  <p:clrMap bg1="lt1" tx1="dk1" bg2="lt2" tx2="dk2" accent1="accent1" accent2="accent2" accent3="accent3" accent4="accent4" accent5="accent5" accent6="accent6" hlink="hlink" folHlink="folHlink"/>
  <p:sldLayoutIdLst>
    <p:sldLayoutId id="2147483801" r:id="rId1"/>
    <p:sldLayoutId id="2147483803" r:id="rId2"/>
    <p:sldLayoutId id="2147483804" r:id="rId3"/>
    <p:sldLayoutId id="2147483805" r:id="rId4"/>
    <p:sldLayoutId id="2147483806" r:id="rId5"/>
    <p:sldLayoutId id="2147483807" r:id="rId6"/>
    <p:sldLayoutId id="2147483808" r:id="rId7"/>
    <p:sldLayoutId id="2147483809" r:id="rId8"/>
  </p:sldLayoutIdLst>
  <p:hf hdr="0" ftr="0" dt="0"/>
  <p:txStyles>
    <p:titleStyle>
      <a:lvl1pPr algn="l" defTabSz="914400" rtl="0" eaLnBrk="1" latinLnBrk="0" hangingPunct="1">
        <a:lnSpc>
          <a:spcPct val="90000"/>
        </a:lnSpc>
        <a:spcBef>
          <a:spcPct val="0"/>
        </a:spcBef>
        <a:buNone/>
        <a:defRPr sz="2000" b="1" kern="1200">
          <a:solidFill>
            <a:srgbClr val="0070B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5"/>
          <p:cNvSpPr>
            <a:spLocks noGrp="1"/>
          </p:cNvSpPr>
          <p:nvPr>
            <p:ph type="sldNum" sz="quarter" idx="4"/>
          </p:nvPr>
        </p:nvSpPr>
        <p:spPr>
          <a:xfrm>
            <a:off x="9421218" y="6410848"/>
            <a:ext cx="484782" cy="221305"/>
          </a:xfrm>
          <a:prstGeom prst="rect">
            <a:avLst/>
          </a:prstGeom>
        </p:spPr>
        <p:txBody>
          <a:bodyPr vert="horz" lIns="91440" tIns="45720" rIns="91440" bIns="45720" rtlCol="0" anchor="ctr"/>
          <a:lstStyle>
            <a:lvl1pPr algn="ctr">
              <a:defRPr sz="1000" b="1">
                <a:solidFill>
                  <a:srgbClr val="0070BA"/>
                </a:solidFill>
              </a:defRPr>
            </a:lvl1pPr>
          </a:lstStyle>
          <a:p>
            <a:fld id="{7F5EC8D3-0A62-489F-A821-21BE1C36CA86}" type="slidenum">
              <a:rPr lang="ru-RU" smtClean="0"/>
              <a:pPr/>
              <a:t>‹#›</a:t>
            </a:fld>
            <a:endParaRPr lang="ru-RU" dirty="0"/>
          </a:p>
        </p:txBody>
      </p:sp>
      <p:sp>
        <p:nvSpPr>
          <p:cNvPr id="11" name="Прямоугольник 10"/>
          <p:cNvSpPr/>
          <p:nvPr userDrawn="1"/>
        </p:nvSpPr>
        <p:spPr>
          <a:xfrm>
            <a:off x="0" y="6632154"/>
            <a:ext cx="9906000" cy="225846"/>
          </a:xfrm>
          <a:prstGeom prst="rect">
            <a:avLst/>
          </a:prstGeom>
          <a:solidFill>
            <a:srgbClr val="007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userDrawn="1"/>
        </p:nvSpPr>
        <p:spPr>
          <a:xfrm>
            <a:off x="4219319" y="6624476"/>
            <a:ext cx="1578022" cy="246221"/>
          </a:xfrm>
          <a:prstGeom prst="rect">
            <a:avLst/>
          </a:prstGeom>
        </p:spPr>
        <p:txBody>
          <a:bodyPr wrap="square">
            <a:spAutoFit/>
          </a:bodyPr>
          <a:lstStyle/>
          <a:p>
            <a:r>
              <a:rPr lang="ru-RU" sz="1000" b="0" dirty="0" smtClean="0">
                <a:solidFill>
                  <a:schemeClr val="bg1"/>
                </a:solidFill>
              </a:rPr>
              <a:t>www.rosenergoatom.ru</a:t>
            </a:r>
            <a:endParaRPr lang="ru-RU" sz="1000" b="0" dirty="0">
              <a:solidFill>
                <a:schemeClr val="bg1"/>
              </a:solidFill>
            </a:endParaRPr>
          </a:p>
        </p:txBody>
      </p:sp>
      <p:sp>
        <p:nvSpPr>
          <p:cNvPr id="2" name="Заголовок 1"/>
          <p:cNvSpPr>
            <a:spLocks noGrp="1"/>
          </p:cNvSpPr>
          <p:nvPr>
            <p:ph type="title"/>
          </p:nvPr>
        </p:nvSpPr>
        <p:spPr>
          <a:xfrm>
            <a:off x="432413" y="222070"/>
            <a:ext cx="6958724" cy="1057618"/>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38840" y="1225899"/>
            <a:ext cx="9467160" cy="517225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cxnSp>
        <p:nvCxnSpPr>
          <p:cNvPr id="15" name="Прямая соединительная линия 14"/>
          <p:cNvCxnSpPr/>
          <p:nvPr userDrawn="1"/>
        </p:nvCxnSpPr>
        <p:spPr>
          <a:xfrm>
            <a:off x="0" y="1021960"/>
            <a:ext cx="9906000" cy="22860"/>
          </a:xfrm>
          <a:prstGeom prst="line">
            <a:avLst/>
          </a:prstGeom>
          <a:ln w="38100">
            <a:solidFill>
              <a:srgbClr val="0070BA"/>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userDrawn="1"/>
        </p:nvSpPr>
        <p:spPr>
          <a:xfrm>
            <a:off x="9013011" y="888274"/>
            <a:ext cx="365760" cy="33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62591" y="423096"/>
            <a:ext cx="2090932" cy="685801"/>
          </a:xfrm>
          <a:prstGeom prst="rect">
            <a:avLst/>
          </a:prstGeom>
        </p:spPr>
      </p:pic>
      <p:sp>
        <p:nvSpPr>
          <p:cNvPr id="21" name="Прямоугольник 20"/>
          <p:cNvSpPr/>
          <p:nvPr userDrawn="1"/>
        </p:nvSpPr>
        <p:spPr>
          <a:xfrm>
            <a:off x="0" y="770709"/>
            <a:ext cx="438839" cy="45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79089395"/>
      </p:ext>
    </p:extLst>
  </p:cSld>
  <p:clrMap bg1="lt1" tx1="dk1" bg2="lt2" tx2="dk2" accent1="accent1" accent2="accent2" accent3="accent3" accent4="accent4" accent5="accent5" accent6="accent6" hlink="hlink" folHlink="folHlink"/>
  <p:sldLayoutIdLst>
    <p:sldLayoutId id="2147483812" r:id="rId1"/>
    <p:sldLayoutId id="2147483814" r:id="rId2"/>
    <p:sldLayoutId id="2147483815" r:id="rId3"/>
    <p:sldLayoutId id="2147483816" r:id="rId4"/>
    <p:sldLayoutId id="2147483817" r:id="rId5"/>
    <p:sldLayoutId id="2147483818" r:id="rId6"/>
    <p:sldLayoutId id="2147483819" r:id="rId7"/>
    <p:sldLayoutId id="2147483820" r:id="rId8"/>
  </p:sldLayoutIdLst>
  <p:hf hdr="0" ftr="0" dt="0"/>
  <p:txStyles>
    <p:titleStyle>
      <a:lvl1pPr algn="l" defTabSz="914400" rtl="0" eaLnBrk="1" latinLnBrk="0" hangingPunct="1">
        <a:lnSpc>
          <a:spcPct val="90000"/>
        </a:lnSpc>
        <a:spcBef>
          <a:spcPct val="0"/>
        </a:spcBef>
        <a:buNone/>
        <a:defRPr sz="2000" b="1" kern="1200">
          <a:solidFill>
            <a:srgbClr val="0070B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5"/>
          <p:cNvSpPr>
            <a:spLocks noGrp="1"/>
          </p:cNvSpPr>
          <p:nvPr>
            <p:ph type="sldNum" sz="quarter" idx="4"/>
          </p:nvPr>
        </p:nvSpPr>
        <p:spPr>
          <a:xfrm>
            <a:off x="9421218" y="6410848"/>
            <a:ext cx="484782" cy="221305"/>
          </a:xfrm>
          <a:prstGeom prst="rect">
            <a:avLst/>
          </a:prstGeom>
        </p:spPr>
        <p:txBody>
          <a:bodyPr vert="horz" lIns="91440" tIns="45720" rIns="91440" bIns="45720" rtlCol="0" anchor="ctr"/>
          <a:lstStyle>
            <a:lvl1pPr algn="ctr">
              <a:defRPr sz="1000" b="1">
                <a:solidFill>
                  <a:srgbClr val="0070BA"/>
                </a:solidFill>
              </a:defRPr>
            </a:lvl1pPr>
          </a:lstStyle>
          <a:p>
            <a:fld id="{7F5EC8D3-0A62-489F-A821-21BE1C36CA86}" type="slidenum">
              <a:rPr lang="ru-RU" smtClean="0"/>
              <a:pPr/>
              <a:t>‹#›</a:t>
            </a:fld>
            <a:endParaRPr lang="ru-RU" dirty="0"/>
          </a:p>
        </p:txBody>
      </p:sp>
      <p:sp>
        <p:nvSpPr>
          <p:cNvPr id="11" name="Прямоугольник 10"/>
          <p:cNvSpPr/>
          <p:nvPr userDrawn="1"/>
        </p:nvSpPr>
        <p:spPr>
          <a:xfrm>
            <a:off x="0" y="6632154"/>
            <a:ext cx="9906000" cy="225846"/>
          </a:xfrm>
          <a:prstGeom prst="rect">
            <a:avLst/>
          </a:prstGeom>
          <a:solidFill>
            <a:srgbClr val="007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userDrawn="1"/>
        </p:nvSpPr>
        <p:spPr>
          <a:xfrm>
            <a:off x="4219319" y="6624476"/>
            <a:ext cx="1578022" cy="246221"/>
          </a:xfrm>
          <a:prstGeom prst="rect">
            <a:avLst/>
          </a:prstGeom>
        </p:spPr>
        <p:txBody>
          <a:bodyPr wrap="square">
            <a:spAutoFit/>
          </a:bodyPr>
          <a:lstStyle/>
          <a:p>
            <a:r>
              <a:rPr lang="ru-RU" sz="1000" b="0" dirty="0" smtClean="0">
                <a:solidFill>
                  <a:schemeClr val="bg1"/>
                </a:solidFill>
              </a:rPr>
              <a:t>www.rosenergoatom.ru</a:t>
            </a:r>
            <a:endParaRPr lang="ru-RU" sz="1000" b="0" dirty="0">
              <a:solidFill>
                <a:schemeClr val="bg1"/>
              </a:solidFill>
            </a:endParaRPr>
          </a:p>
        </p:txBody>
      </p:sp>
      <p:sp>
        <p:nvSpPr>
          <p:cNvPr id="2" name="Заголовок 1"/>
          <p:cNvSpPr>
            <a:spLocks noGrp="1"/>
          </p:cNvSpPr>
          <p:nvPr>
            <p:ph type="title"/>
          </p:nvPr>
        </p:nvSpPr>
        <p:spPr>
          <a:xfrm>
            <a:off x="432413" y="222070"/>
            <a:ext cx="6958724" cy="1057618"/>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38840" y="1225899"/>
            <a:ext cx="9467160" cy="517225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cxnSp>
        <p:nvCxnSpPr>
          <p:cNvPr id="15" name="Прямая соединительная линия 14"/>
          <p:cNvCxnSpPr/>
          <p:nvPr userDrawn="1"/>
        </p:nvCxnSpPr>
        <p:spPr>
          <a:xfrm>
            <a:off x="0" y="1021960"/>
            <a:ext cx="9906000" cy="22860"/>
          </a:xfrm>
          <a:prstGeom prst="line">
            <a:avLst/>
          </a:prstGeom>
          <a:ln w="38100">
            <a:solidFill>
              <a:srgbClr val="0070BA"/>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userDrawn="1"/>
        </p:nvSpPr>
        <p:spPr>
          <a:xfrm>
            <a:off x="9300397" y="888274"/>
            <a:ext cx="365760" cy="33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49528" y="452909"/>
            <a:ext cx="2090932" cy="688849"/>
          </a:xfrm>
          <a:prstGeom prst="rect">
            <a:avLst/>
          </a:prstGeom>
        </p:spPr>
      </p:pic>
      <p:sp>
        <p:nvSpPr>
          <p:cNvPr id="13" name="Прямоугольник 12"/>
          <p:cNvSpPr/>
          <p:nvPr userDrawn="1"/>
        </p:nvSpPr>
        <p:spPr>
          <a:xfrm>
            <a:off x="0" y="770709"/>
            <a:ext cx="438839" cy="45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91797811"/>
      </p:ext>
    </p:extLst>
  </p:cSld>
  <p:clrMap bg1="lt1" tx1="dk1" bg2="lt2" tx2="dk2" accent1="accent1" accent2="accent2" accent3="accent3" accent4="accent4" accent5="accent5" accent6="accent6" hlink="hlink" folHlink="folHlink"/>
  <p:sldLayoutIdLst>
    <p:sldLayoutId id="2147483823" r:id="rId1"/>
    <p:sldLayoutId id="2147483825" r:id="rId2"/>
    <p:sldLayoutId id="2147483826" r:id="rId3"/>
    <p:sldLayoutId id="2147483827" r:id="rId4"/>
    <p:sldLayoutId id="2147483828" r:id="rId5"/>
    <p:sldLayoutId id="2147483829" r:id="rId6"/>
    <p:sldLayoutId id="2147483830" r:id="rId7"/>
    <p:sldLayoutId id="2147483831" r:id="rId8"/>
  </p:sldLayoutIdLst>
  <p:hf hdr="0" ftr="0" dt="0"/>
  <p:txStyles>
    <p:titleStyle>
      <a:lvl1pPr algn="l" defTabSz="914400" rtl="0" eaLnBrk="1" latinLnBrk="0" hangingPunct="1">
        <a:lnSpc>
          <a:spcPct val="90000"/>
        </a:lnSpc>
        <a:spcBef>
          <a:spcPct val="0"/>
        </a:spcBef>
        <a:buNone/>
        <a:defRPr sz="2000" b="1" kern="1200">
          <a:solidFill>
            <a:srgbClr val="0070B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22.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1" Type="http://schemas.openxmlformats.org/officeDocument/2006/relationships/image" Target="../media/image19.gif"/><Relationship Id="rId12"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hyperlink" Target="https://www.google.ru/url?sa=i&amp;rct=j&amp;q=&amp;esrc=s&amp;source=images&amp;cd=&amp;ved=0ahUKEwi1leXunOPTAhUCEiwKHRLPDMQQjRwIBw&amp;url=http://slon.ru/fast/business/rosatom-zaberet-sebe-chastitsu-moskvy--1018141.xhtml&amp;psig=AFQjCNGlQU_Dl-smq1z6W9-iTw5modNuqw&amp;ust=1494433507759259" TargetMode="External"/><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12.png"/><Relationship Id="rId5" Type="http://schemas.openxmlformats.org/officeDocument/2006/relationships/image" Target="../media/image22.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3.jpe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jpeg"/><Relationship Id="rId8" Type="http://schemas.openxmlformats.org/officeDocument/2006/relationships/image" Target="../media/image31.jpe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s://www.google.ru/url?sa=i&amp;rct=j&amp;q=&amp;esrc=s&amp;source=images&amp;cd=&amp;ved=0ahUKEwiWtcO8--PTAhVGZVAKHR2ABz0QjRwIBw&amp;url=http://elta.spb.ru/?p=54&amp;psig=AFQjCNH9DBqTfB5UnaNuN-1EXITxevmk1g&amp;ust=1494458850596575" TargetMode="External"/><Relationship Id="rId5" Type="http://schemas.openxmlformats.org/officeDocument/2006/relationships/image" Target="../media/image32.jpe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2.png"/><Relationship Id="rId5" Type="http://schemas.openxmlformats.org/officeDocument/2006/relationships/image" Target="../media/image35.png"/><Relationship Id="rId6" Type="http://schemas.openxmlformats.org/officeDocument/2006/relationships/oleObject" Target="../embeddings/oleObject1.bin"/><Relationship Id="rId7" Type="http://schemas.openxmlformats.org/officeDocument/2006/relationships/image" Target="../media/image33.emf"/><Relationship Id="rId8" Type="http://schemas.openxmlformats.org/officeDocument/2006/relationships/oleObject" Target="../embeddings/oleObject2.bin"/><Relationship Id="rId9" Type="http://schemas.openxmlformats.org/officeDocument/2006/relationships/image" Target="../media/image34.emf"/><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1080" y="981709"/>
            <a:ext cx="5868738" cy="660253"/>
          </a:xfrm>
        </p:spPr>
        <p:txBody>
          <a:bodyPr>
            <a:normAutofit fontScale="90000"/>
          </a:bodyPr>
          <a:lstStyle/>
          <a:p>
            <a:r>
              <a:rPr lang="ru-RU" dirty="0" smtClean="0">
                <a:latin typeface="Helvetica Neue" charset="0"/>
                <a:ea typeface="Helvetica Neue" charset="0"/>
                <a:cs typeface="Helvetica Neue" charset="0"/>
              </a:rPr>
              <a:t>ЦЕНТР КОМПЕТЕНЦИЙ ПО </a:t>
            </a:r>
            <a:r>
              <a:rPr lang="ru-RU" dirty="0" err="1" smtClean="0">
                <a:latin typeface="Helvetica Neue" charset="0"/>
                <a:ea typeface="Helvetica Neue" charset="0"/>
                <a:cs typeface="Helvetica Neue" charset="0"/>
              </a:rPr>
              <a:t>КИБЕРБЕЗОПАСНОСТИ</a:t>
            </a:r>
            <a:r>
              <a:rPr lang="ru-RU" dirty="0" smtClean="0">
                <a:latin typeface="Helvetica Neue" charset="0"/>
                <a:ea typeface="Helvetica Neue" charset="0"/>
                <a:cs typeface="Helvetica Neue" charset="0"/>
              </a:rPr>
              <a:t> АСУ </a:t>
            </a:r>
            <a:r>
              <a:rPr lang="ru-RU" dirty="0" err="1" smtClean="0">
                <a:latin typeface="Helvetica Neue" charset="0"/>
                <a:ea typeface="Helvetica Neue" charset="0"/>
                <a:cs typeface="Helvetica Neue" charset="0"/>
              </a:rPr>
              <a:t>ТП</a:t>
            </a:r>
            <a:r>
              <a:rPr lang="ru-RU" dirty="0" smtClean="0">
                <a:latin typeface="Helvetica Neue" charset="0"/>
                <a:ea typeface="Helvetica Neue" charset="0"/>
                <a:cs typeface="Helvetica Neue" charset="0"/>
              </a:rPr>
              <a:t> АЭС</a:t>
            </a:r>
            <a:endParaRPr lang="ru-RU" dirty="0">
              <a:latin typeface="Helvetica Neue" charset="0"/>
              <a:ea typeface="Helvetica Neue" charset="0"/>
              <a:cs typeface="Helvetica Neue" charset="0"/>
            </a:endParaRPr>
          </a:p>
        </p:txBody>
      </p:sp>
      <p:sp>
        <p:nvSpPr>
          <p:cNvPr id="3" name="Подзаголовок 2"/>
          <p:cNvSpPr>
            <a:spLocks noGrp="1"/>
          </p:cNvSpPr>
          <p:nvPr>
            <p:ph type="subTitle" idx="1"/>
          </p:nvPr>
        </p:nvSpPr>
        <p:spPr>
          <a:xfrm>
            <a:off x="181080" y="1842355"/>
            <a:ext cx="6039838" cy="987472"/>
          </a:xfrm>
        </p:spPr>
        <p:txBody>
          <a:bodyPr>
            <a:normAutofit/>
          </a:bodyPr>
          <a:lstStyle/>
          <a:p>
            <a:r>
              <a:rPr lang="ru-RU" b="1" dirty="0" smtClean="0">
                <a:latin typeface="Helvetica Neue" charset="0"/>
                <a:ea typeface="Helvetica Neue" charset="0"/>
                <a:cs typeface="Helvetica Neue" charset="0"/>
              </a:rPr>
              <a:t>ФУНКЦИИ, ЗАДАЧИ И ПЕРВООЧЕРЕДНЫЕ РАБОТЫ.</a:t>
            </a:r>
          </a:p>
          <a:p>
            <a:endParaRPr lang="ru-RU" dirty="0">
              <a:latin typeface="Helvetica Neue" charset="0"/>
              <a:ea typeface="Helvetica Neue" charset="0"/>
              <a:cs typeface="Helvetica Neue" charset="0"/>
            </a:endParaRPr>
          </a:p>
        </p:txBody>
      </p:sp>
      <p:sp>
        <p:nvSpPr>
          <p:cNvPr id="4" name="TextBox 3"/>
          <p:cNvSpPr txBox="1"/>
          <p:nvPr/>
        </p:nvSpPr>
        <p:spPr>
          <a:xfrm>
            <a:off x="1084217" y="5447212"/>
            <a:ext cx="3252652" cy="400110"/>
          </a:xfrm>
          <a:prstGeom prst="rect">
            <a:avLst/>
          </a:prstGeom>
          <a:noFill/>
        </p:spPr>
        <p:txBody>
          <a:bodyPr wrap="square" rtlCol="0">
            <a:spAutoFit/>
          </a:bodyPr>
          <a:lstStyle/>
          <a:p>
            <a:r>
              <a:rPr lang="ru-RU" sz="2000" dirty="0" smtClean="0">
                <a:solidFill>
                  <a:schemeClr val="bg1">
                    <a:lumMod val="50000"/>
                  </a:schemeClr>
                </a:solidFill>
              </a:rPr>
              <a:t>Бабаев Денис Игоревич</a:t>
            </a:r>
            <a:endParaRPr lang="ru-RU" sz="2000" dirty="0">
              <a:solidFill>
                <a:schemeClr val="bg1">
                  <a:lumMod val="50000"/>
                </a:schemeClr>
              </a:solidFill>
            </a:endParaRPr>
          </a:p>
        </p:txBody>
      </p:sp>
      <p:sp>
        <p:nvSpPr>
          <p:cNvPr id="5" name="TextBox 4"/>
          <p:cNvSpPr txBox="1"/>
          <p:nvPr/>
        </p:nvSpPr>
        <p:spPr>
          <a:xfrm>
            <a:off x="1084217" y="5842670"/>
            <a:ext cx="3252652" cy="307777"/>
          </a:xfrm>
          <a:prstGeom prst="rect">
            <a:avLst/>
          </a:prstGeom>
          <a:noFill/>
        </p:spPr>
        <p:txBody>
          <a:bodyPr wrap="square" rtlCol="0">
            <a:spAutoFit/>
          </a:bodyPr>
          <a:lstStyle/>
          <a:p>
            <a:r>
              <a:rPr lang="ru-RU" sz="1400" dirty="0" smtClean="0">
                <a:solidFill>
                  <a:schemeClr val="bg1">
                    <a:lumMod val="50000"/>
                  </a:schemeClr>
                </a:solidFill>
                <a:latin typeface="Circe Extra Light" panose="020B0302020203020203" pitchFamily="34" charset="-52"/>
              </a:rPr>
              <a:t>Москва </a:t>
            </a:r>
            <a:r>
              <a:rPr lang="en-US" sz="1400" dirty="0" smtClean="0">
                <a:solidFill>
                  <a:schemeClr val="bg1">
                    <a:lumMod val="50000"/>
                  </a:schemeClr>
                </a:solidFill>
                <a:latin typeface="Circe Extra Light" panose="020B0302020203020203" pitchFamily="34" charset="-52"/>
              </a:rPr>
              <a:t>| </a:t>
            </a:r>
            <a:r>
              <a:rPr lang="ru-RU" sz="1400" dirty="0" smtClean="0">
                <a:solidFill>
                  <a:schemeClr val="bg1">
                    <a:lumMod val="50000"/>
                  </a:schemeClr>
                </a:solidFill>
                <a:latin typeface="Circe Extra Light" panose="020B0302020203020203" pitchFamily="34" charset="-52"/>
              </a:rPr>
              <a:t>11</a:t>
            </a:r>
            <a:r>
              <a:rPr lang="en-US" sz="1400" dirty="0" smtClean="0">
                <a:solidFill>
                  <a:schemeClr val="bg1">
                    <a:lumMod val="50000"/>
                  </a:schemeClr>
                </a:solidFill>
                <a:latin typeface="Circe Extra Light" panose="020B0302020203020203" pitchFamily="34" charset="-52"/>
              </a:rPr>
              <a:t> </a:t>
            </a:r>
            <a:r>
              <a:rPr lang="ru-RU" sz="1400" dirty="0" smtClean="0">
                <a:solidFill>
                  <a:schemeClr val="bg1">
                    <a:lumMod val="50000"/>
                  </a:schemeClr>
                </a:solidFill>
                <a:latin typeface="Circe Extra Light" panose="020B0302020203020203" pitchFamily="34" charset="-52"/>
              </a:rPr>
              <a:t>мая 2017 года</a:t>
            </a:r>
            <a:endParaRPr lang="ru-RU" sz="1400" dirty="0">
              <a:solidFill>
                <a:schemeClr val="bg1">
                  <a:lumMod val="50000"/>
                </a:schemeClr>
              </a:solidFill>
              <a:latin typeface="Circe Extra Light" panose="020B0302020203020203" pitchFamily="34" charset="-52"/>
            </a:endParaRPr>
          </a:p>
        </p:txBody>
      </p:sp>
      <p:sp>
        <p:nvSpPr>
          <p:cNvPr id="7" name="Прямоугольник 6"/>
          <p:cNvSpPr/>
          <p:nvPr/>
        </p:nvSpPr>
        <p:spPr>
          <a:xfrm>
            <a:off x="6022109" y="4784436"/>
            <a:ext cx="3389746" cy="1662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C:\Users\babaev\Desktop\Titlebar_RU.png"/>
          <p:cNvPicPr>
            <a:picLocks noChangeAspect="1" noChangeArrowheads="1"/>
          </p:cNvPicPr>
          <p:nvPr/>
        </p:nvPicPr>
        <p:blipFill>
          <a:blip r:embed="rId3" cstate="print"/>
          <a:srcRect/>
          <a:stretch>
            <a:fillRect/>
          </a:stretch>
        </p:blipFill>
        <p:spPr bwMode="auto">
          <a:xfrm>
            <a:off x="6725805" y="5218642"/>
            <a:ext cx="2686050" cy="857250"/>
          </a:xfrm>
          <a:prstGeom prst="rect">
            <a:avLst/>
          </a:prstGeom>
          <a:noFill/>
        </p:spPr>
      </p:pic>
    </p:spTree>
    <p:extLst>
      <p:ext uri="{BB962C8B-B14F-4D97-AF65-F5344CB8AC3E}">
        <p14:creationId xmlns:p14="http://schemas.microsoft.com/office/powerpoint/2010/main" val="2396501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рямоугольник 39"/>
          <p:cNvSpPr/>
          <p:nvPr/>
        </p:nvSpPr>
        <p:spPr>
          <a:xfrm>
            <a:off x="435797" y="1056605"/>
            <a:ext cx="9468110" cy="88886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8"/>
          <p:cNvSpPr>
            <a:spLocks noGrp="1"/>
          </p:cNvSpPr>
          <p:nvPr>
            <p:ph type="title"/>
          </p:nvPr>
        </p:nvSpPr>
        <p:spPr/>
        <p:txBody>
          <a:bodyPr/>
          <a:lstStyle/>
          <a:p>
            <a:r>
              <a:rPr lang="ru-RU" dirty="0">
                <a:latin typeface="Helvetica Neue Condensed Black" charset="0"/>
                <a:ea typeface="Helvetica Neue Condensed Black" charset="0"/>
                <a:cs typeface="Helvetica Neue Condensed Black" charset="0"/>
              </a:rPr>
              <a:t>ПОНЯТИЕ КИБЕРБЕЗОПАСНОСТИ АСУ ТП АЭС</a:t>
            </a:r>
            <a:endParaRPr lang="ru-RU" dirty="0"/>
          </a:p>
        </p:txBody>
      </p:sp>
      <p:pic>
        <p:nvPicPr>
          <p:cNvPr id="8" name="Picture 3" descr="C:\Users\babaev\Desktop\Titlebar_RU.png"/>
          <p:cNvPicPr>
            <a:picLocks noChangeAspect="1" noChangeArrowheads="1"/>
          </p:cNvPicPr>
          <p:nvPr/>
        </p:nvPicPr>
        <p:blipFill>
          <a:blip r:embed="rId3" cstate="print"/>
          <a:srcRect/>
          <a:stretch>
            <a:fillRect/>
          </a:stretch>
        </p:blipFill>
        <p:spPr bwMode="auto">
          <a:xfrm>
            <a:off x="7219950" y="101600"/>
            <a:ext cx="2686050" cy="857250"/>
          </a:xfrm>
          <a:prstGeom prst="rect">
            <a:avLst/>
          </a:prstGeom>
          <a:noFill/>
        </p:spPr>
      </p:pic>
      <p:sp>
        <p:nvSpPr>
          <p:cNvPr id="17" name="TextBox 16"/>
          <p:cNvSpPr txBox="1"/>
          <p:nvPr/>
        </p:nvSpPr>
        <p:spPr>
          <a:xfrm>
            <a:off x="6170307" y="4818726"/>
            <a:ext cx="3362358" cy="646331"/>
          </a:xfrm>
          <a:prstGeom prst="rect">
            <a:avLst/>
          </a:prstGeom>
          <a:noFill/>
        </p:spPr>
        <p:txBody>
          <a:bodyPr wrap="square" rtlCol="0">
            <a:spAutoFit/>
          </a:bodyPr>
          <a:lstStyle/>
          <a:p>
            <a:pPr algn="ctr"/>
            <a:r>
              <a:rPr lang="ru-RU" b="1" dirty="0" smtClean="0">
                <a:solidFill>
                  <a:srgbClr val="C00000"/>
                </a:solidFill>
                <a:latin typeface="Times New Roman" pitchFamily="18" charset="0"/>
                <a:cs typeface="Times New Roman" pitchFamily="18" charset="0"/>
              </a:rPr>
              <a:t>КИБЕРБЕЗОПАСНОСТЬ АСУ ТП АЭС</a:t>
            </a:r>
            <a:endParaRPr lang="en-US" b="1" dirty="0">
              <a:solidFill>
                <a:srgbClr val="C00000"/>
              </a:solidFill>
              <a:latin typeface="Times New Roman" pitchFamily="18" charset="0"/>
              <a:cs typeface="Times New Roman" pitchFamily="18" charset="0"/>
            </a:endParaRPr>
          </a:p>
        </p:txBody>
      </p:sp>
      <p:grpSp>
        <p:nvGrpSpPr>
          <p:cNvPr id="18" name="Группа 17"/>
          <p:cNvGrpSpPr/>
          <p:nvPr/>
        </p:nvGrpSpPr>
        <p:grpSpPr>
          <a:xfrm rot="10800000">
            <a:off x="6429828" y="2072850"/>
            <a:ext cx="2896354" cy="2858882"/>
            <a:chOff x="5527133" y="1159435"/>
            <a:chExt cx="4210270" cy="5139766"/>
          </a:xfrm>
          <a:effectLst>
            <a:outerShdw dist="50800" dir="5400000" sx="102000" sy="102000" algn="ctr" rotWithShape="0">
              <a:srgbClr val="000000">
                <a:alpha val="84000"/>
              </a:srgbClr>
            </a:outerShdw>
          </a:effectLst>
        </p:grpSpPr>
        <p:sp>
          <p:nvSpPr>
            <p:cNvPr id="19" name="Freeform 6"/>
            <p:cNvSpPr>
              <a:spLocks/>
            </p:cNvSpPr>
            <p:nvPr/>
          </p:nvSpPr>
          <p:spPr bwMode="auto">
            <a:xfrm>
              <a:off x="5527133" y="2062660"/>
              <a:ext cx="2090376" cy="2646531"/>
            </a:xfrm>
            <a:custGeom>
              <a:avLst/>
              <a:gdLst/>
              <a:ahLst/>
              <a:cxnLst>
                <a:cxn ang="0">
                  <a:pos x="871" y="3"/>
                </a:cxn>
                <a:cxn ang="0">
                  <a:pos x="987" y="20"/>
                </a:cxn>
                <a:cxn ang="0">
                  <a:pos x="1097" y="51"/>
                </a:cxn>
                <a:cxn ang="0">
                  <a:pos x="1199" y="99"/>
                </a:cxn>
                <a:cxn ang="0">
                  <a:pos x="1108" y="162"/>
                </a:cxn>
                <a:cxn ang="0">
                  <a:pos x="1027" y="236"/>
                </a:cxn>
                <a:cxn ang="0">
                  <a:pos x="956" y="320"/>
                </a:cxn>
                <a:cxn ang="0">
                  <a:pos x="897" y="414"/>
                </a:cxn>
                <a:cxn ang="0">
                  <a:pos x="851" y="516"/>
                </a:cxn>
                <a:cxn ang="0">
                  <a:pos x="819" y="624"/>
                </a:cxn>
                <a:cxn ang="0">
                  <a:pos x="803" y="738"/>
                </a:cxn>
                <a:cxn ang="0">
                  <a:pos x="802" y="838"/>
                </a:cxn>
                <a:cxn ang="0">
                  <a:pos x="810" y="918"/>
                </a:cxn>
                <a:cxn ang="0">
                  <a:pos x="716" y="982"/>
                </a:cxn>
                <a:cxn ang="0">
                  <a:pos x="632" y="1058"/>
                </a:cxn>
                <a:cxn ang="0">
                  <a:pos x="559" y="1145"/>
                </a:cxn>
                <a:cxn ang="0">
                  <a:pos x="499" y="1242"/>
                </a:cxn>
                <a:cxn ang="0">
                  <a:pos x="453" y="1347"/>
                </a:cxn>
                <a:cxn ang="0">
                  <a:pos x="422" y="1459"/>
                </a:cxn>
                <a:cxn ang="0">
                  <a:pos x="364" y="1488"/>
                </a:cxn>
                <a:cxn ang="0">
                  <a:pos x="275" y="1420"/>
                </a:cxn>
                <a:cxn ang="0">
                  <a:pos x="196" y="1340"/>
                </a:cxn>
                <a:cxn ang="0">
                  <a:pos x="129" y="1250"/>
                </a:cxn>
                <a:cxn ang="0">
                  <a:pos x="74" y="1150"/>
                </a:cxn>
                <a:cxn ang="0">
                  <a:pos x="34" y="1044"/>
                </a:cxn>
                <a:cxn ang="0">
                  <a:pos x="9" y="930"/>
                </a:cxn>
                <a:cxn ang="0">
                  <a:pos x="0" y="811"/>
                </a:cxn>
                <a:cxn ang="0">
                  <a:pos x="9" y="691"/>
                </a:cxn>
                <a:cxn ang="0">
                  <a:pos x="34" y="577"/>
                </a:cxn>
                <a:cxn ang="0">
                  <a:pos x="76" y="470"/>
                </a:cxn>
                <a:cxn ang="0">
                  <a:pos x="130" y="370"/>
                </a:cxn>
                <a:cxn ang="0">
                  <a:pos x="199" y="280"/>
                </a:cxn>
                <a:cxn ang="0">
                  <a:pos x="279" y="200"/>
                </a:cxn>
                <a:cxn ang="0">
                  <a:pos x="370" y="131"/>
                </a:cxn>
                <a:cxn ang="0">
                  <a:pos x="469" y="76"/>
                </a:cxn>
                <a:cxn ang="0">
                  <a:pos x="577" y="34"/>
                </a:cxn>
                <a:cxn ang="0">
                  <a:pos x="691" y="9"/>
                </a:cxn>
                <a:cxn ang="0">
                  <a:pos x="811" y="0"/>
                </a:cxn>
              </a:cxnLst>
              <a:rect l="0" t="0" r="r" b="b"/>
              <a:pathLst>
                <a:path w="1199" h="1518">
                  <a:moveTo>
                    <a:pt x="811" y="0"/>
                  </a:moveTo>
                  <a:lnTo>
                    <a:pt x="871" y="3"/>
                  </a:lnTo>
                  <a:lnTo>
                    <a:pt x="930" y="8"/>
                  </a:lnTo>
                  <a:lnTo>
                    <a:pt x="987" y="20"/>
                  </a:lnTo>
                  <a:lnTo>
                    <a:pt x="1042" y="34"/>
                  </a:lnTo>
                  <a:lnTo>
                    <a:pt x="1097" y="51"/>
                  </a:lnTo>
                  <a:lnTo>
                    <a:pt x="1149" y="74"/>
                  </a:lnTo>
                  <a:lnTo>
                    <a:pt x="1199" y="99"/>
                  </a:lnTo>
                  <a:lnTo>
                    <a:pt x="1153" y="128"/>
                  </a:lnTo>
                  <a:lnTo>
                    <a:pt x="1108" y="162"/>
                  </a:lnTo>
                  <a:lnTo>
                    <a:pt x="1066" y="197"/>
                  </a:lnTo>
                  <a:lnTo>
                    <a:pt x="1027" y="236"/>
                  </a:lnTo>
                  <a:lnTo>
                    <a:pt x="990" y="277"/>
                  </a:lnTo>
                  <a:lnTo>
                    <a:pt x="956" y="320"/>
                  </a:lnTo>
                  <a:lnTo>
                    <a:pt x="925" y="366"/>
                  </a:lnTo>
                  <a:lnTo>
                    <a:pt x="897" y="414"/>
                  </a:lnTo>
                  <a:lnTo>
                    <a:pt x="873" y="464"/>
                  </a:lnTo>
                  <a:lnTo>
                    <a:pt x="851" y="516"/>
                  </a:lnTo>
                  <a:lnTo>
                    <a:pt x="833" y="569"/>
                  </a:lnTo>
                  <a:lnTo>
                    <a:pt x="819" y="624"/>
                  </a:lnTo>
                  <a:lnTo>
                    <a:pt x="809" y="681"/>
                  </a:lnTo>
                  <a:lnTo>
                    <a:pt x="803" y="738"/>
                  </a:lnTo>
                  <a:lnTo>
                    <a:pt x="801" y="797"/>
                  </a:lnTo>
                  <a:lnTo>
                    <a:pt x="802" y="838"/>
                  </a:lnTo>
                  <a:lnTo>
                    <a:pt x="805" y="878"/>
                  </a:lnTo>
                  <a:lnTo>
                    <a:pt x="810" y="918"/>
                  </a:lnTo>
                  <a:lnTo>
                    <a:pt x="762" y="948"/>
                  </a:lnTo>
                  <a:lnTo>
                    <a:pt x="716" y="982"/>
                  </a:lnTo>
                  <a:lnTo>
                    <a:pt x="672" y="1019"/>
                  </a:lnTo>
                  <a:lnTo>
                    <a:pt x="632" y="1058"/>
                  </a:lnTo>
                  <a:lnTo>
                    <a:pt x="594" y="1100"/>
                  </a:lnTo>
                  <a:lnTo>
                    <a:pt x="559" y="1145"/>
                  </a:lnTo>
                  <a:lnTo>
                    <a:pt x="528" y="1193"/>
                  </a:lnTo>
                  <a:lnTo>
                    <a:pt x="499" y="1242"/>
                  </a:lnTo>
                  <a:lnTo>
                    <a:pt x="474" y="1293"/>
                  </a:lnTo>
                  <a:lnTo>
                    <a:pt x="453" y="1347"/>
                  </a:lnTo>
                  <a:lnTo>
                    <a:pt x="435" y="1402"/>
                  </a:lnTo>
                  <a:lnTo>
                    <a:pt x="422" y="1459"/>
                  </a:lnTo>
                  <a:lnTo>
                    <a:pt x="412" y="1518"/>
                  </a:lnTo>
                  <a:lnTo>
                    <a:pt x="364" y="1488"/>
                  </a:lnTo>
                  <a:lnTo>
                    <a:pt x="318" y="1456"/>
                  </a:lnTo>
                  <a:lnTo>
                    <a:pt x="275" y="1420"/>
                  </a:lnTo>
                  <a:lnTo>
                    <a:pt x="234" y="1381"/>
                  </a:lnTo>
                  <a:lnTo>
                    <a:pt x="196" y="1340"/>
                  </a:lnTo>
                  <a:lnTo>
                    <a:pt x="161" y="1296"/>
                  </a:lnTo>
                  <a:lnTo>
                    <a:pt x="129" y="1250"/>
                  </a:lnTo>
                  <a:lnTo>
                    <a:pt x="100" y="1202"/>
                  </a:lnTo>
                  <a:lnTo>
                    <a:pt x="74" y="1150"/>
                  </a:lnTo>
                  <a:lnTo>
                    <a:pt x="52" y="1098"/>
                  </a:lnTo>
                  <a:lnTo>
                    <a:pt x="34" y="1044"/>
                  </a:lnTo>
                  <a:lnTo>
                    <a:pt x="19" y="988"/>
                  </a:lnTo>
                  <a:lnTo>
                    <a:pt x="9" y="930"/>
                  </a:lnTo>
                  <a:lnTo>
                    <a:pt x="2" y="871"/>
                  </a:lnTo>
                  <a:lnTo>
                    <a:pt x="0" y="811"/>
                  </a:lnTo>
                  <a:lnTo>
                    <a:pt x="2" y="751"/>
                  </a:lnTo>
                  <a:lnTo>
                    <a:pt x="9" y="691"/>
                  </a:lnTo>
                  <a:lnTo>
                    <a:pt x="19" y="634"/>
                  </a:lnTo>
                  <a:lnTo>
                    <a:pt x="34" y="577"/>
                  </a:lnTo>
                  <a:lnTo>
                    <a:pt x="53" y="522"/>
                  </a:lnTo>
                  <a:lnTo>
                    <a:pt x="76" y="470"/>
                  </a:lnTo>
                  <a:lnTo>
                    <a:pt x="102" y="419"/>
                  </a:lnTo>
                  <a:lnTo>
                    <a:pt x="130" y="370"/>
                  </a:lnTo>
                  <a:lnTo>
                    <a:pt x="163" y="323"/>
                  </a:lnTo>
                  <a:lnTo>
                    <a:pt x="199" y="280"/>
                  </a:lnTo>
                  <a:lnTo>
                    <a:pt x="238" y="238"/>
                  </a:lnTo>
                  <a:lnTo>
                    <a:pt x="279" y="200"/>
                  </a:lnTo>
                  <a:lnTo>
                    <a:pt x="323" y="164"/>
                  </a:lnTo>
                  <a:lnTo>
                    <a:pt x="370" y="131"/>
                  </a:lnTo>
                  <a:lnTo>
                    <a:pt x="419" y="102"/>
                  </a:lnTo>
                  <a:lnTo>
                    <a:pt x="469" y="76"/>
                  </a:lnTo>
                  <a:lnTo>
                    <a:pt x="522" y="54"/>
                  </a:lnTo>
                  <a:lnTo>
                    <a:pt x="577" y="34"/>
                  </a:lnTo>
                  <a:lnTo>
                    <a:pt x="633" y="20"/>
                  </a:lnTo>
                  <a:lnTo>
                    <a:pt x="691" y="9"/>
                  </a:lnTo>
                  <a:lnTo>
                    <a:pt x="751" y="3"/>
                  </a:lnTo>
                  <a:lnTo>
                    <a:pt x="811"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7"/>
            <p:cNvSpPr>
              <a:spLocks/>
            </p:cNvSpPr>
            <p:nvPr/>
          </p:nvSpPr>
          <p:spPr bwMode="auto">
            <a:xfrm>
              <a:off x="7603441" y="2038252"/>
              <a:ext cx="2133962" cy="2636070"/>
            </a:xfrm>
            <a:custGeom>
              <a:avLst/>
              <a:gdLst/>
              <a:ahLst/>
              <a:cxnLst>
                <a:cxn ang="0">
                  <a:pos x="474" y="2"/>
                </a:cxn>
                <a:cxn ang="0">
                  <a:pos x="591" y="20"/>
                </a:cxn>
                <a:cxn ang="0">
                  <a:pos x="702" y="54"/>
                </a:cxn>
                <a:cxn ang="0">
                  <a:pos x="806" y="102"/>
                </a:cxn>
                <a:cxn ang="0">
                  <a:pos x="901" y="163"/>
                </a:cxn>
                <a:cxn ang="0">
                  <a:pos x="987" y="238"/>
                </a:cxn>
                <a:cxn ang="0">
                  <a:pos x="1061" y="323"/>
                </a:cxn>
                <a:cxn ang="0">
                  <a:pos x="1123" y="419"/>
                </a:cxn>
                <a:cxn ang="0">
                  <a:pos x="1171" y="522"/>
                </a:cxn>
                <a:cxn ang="0">
                  <a:pos x="1205" y="633"/>
                </a:cxn>
                <a:cxn ang="0">
                  <a:pos x="1222" y="750"/>
                </a:cxn>
                <a:cxn ang="0">
                  <a:pos x="1222" y="870"/>
                </a:cxn>
                <a:cxn ang="0">
                  <a:pos x="1206" y="986"/>
                </a:cxn>
                <a:cxn ang="0">
                  <a:pos x="1173" y="1095"/>
                </a:cxn>
                <a:cxn ang="0">
                  <a:pos x="1127" y="1197"/>
                </a:cxn>
                <a:cxn ang="0">
                  <a:pos x="1067" y="1291"/>
                </a:cxn>
                <a:cxn ang="0">
                  <a:pos x="995" y="1376"/>
                </a:cxn>
                <a:cxn ang="0">
                  <a:pos x="912" y="1450"/>
                </a:cxn>
                <a:cxn ang="0">
                  <a:pos x="821" y="1512"/>
                </a:cxn>
                <a:cxn ang="0">
                  <a:pos x="795" y="1399"/>
                </a:cxn>
                <a:cxn ang="0">
                  <a:pos x="755" y="1293"/>
                </a:cxn>
                <a:cxn ang="0">
                  <a:pos x="701" y="1194"/>
                </a:cxn>
                <a:cxn ang="0">
                  <a:pos x="633" y="1104"/>
                </a:cxn>
                <a:cxn ang="0">
                  <a:pos x="554" y="1024"/>
                </a:cxn>
                <a:cxn ang="0">
                  <a:pos x="465" y="956"/>
                </a:cxn>
                <a:cxn ang="0">
                  <a:pos x="422" y="877"/>
                </a:cxn>
                <a:cxn ang="0">
                  <a:pos x="421" y="765"/>
                </a:cxn>
                <a:cxn ang="0">
                  <a:pos x="404" y="646"/>
                </a:cxn>
                <a:cxn ang="0">
                  <a:pos x="370" y="534"/>
                </a:cxn>
                <a:cxn ang="0">
                  <a:pos x="321" y="431"/>
                </a:cxn>
                <a:cxn ang="0">
                  <a:pos x="258" y="334"/>
                </a:cxn>
                <a:cxn ang="0">
                  <a:pos x="183" y="249"/>
                </a:cxn>
                <a:cxn ang="0">
                  <a:pos x="97" y="174"/>
                </a:cxn>
                <a:cxn ang="0">
                  <a:pos x="0" y="113"/>
                </a:cxn>
                <a:cxn ang="0">
                  <a:pos x="95" y="65"/>
                </a:cxn>
                <a:cxn ang="0">
                  <a:pos x="195" y="30"/>
                </a:cxn>
                <a:cxn ang="0">
                  <a:pos x="302" y="8"/>
                </a:cxn>
                <a:cxn ang="0">
                  <a:pos x="413" y="0"/>
                </a:cxn>
              </a:cxnLst>
              <a:rect l="0" t="0" r="r" b="b"/>
              <a:pathLst>
                <a:path w="1224" h="1512">
                  <a:moveTo>
                    <a:pt x="413" y="0"/>
                  </a:moveTo>
                  <a:lnTo>
                    <a:pt x="474" y="2"/>
                  </a:lnTo>
                  <a:lnTo>
                    <a:pt x="533" y="9"/>
                  </a:lnTo>
                  <a:lnTo>
                    <a:pt x="591" y="20"/>
                  </a:lnTo>
                  <a:lnTo>
                    <a:pt x="647" y="34"/>
                  </a:lnTo>
                  <a:lnTo>
                    <a:pt x="702" y="54"/>
                  </a:lnTo>
                  <a:lnTo>
                    <a:pt x="755" y="76"/>
                  </a:lnTo>
                  <a:lnTo>
                    <a:pt x="806" y="102"/>
                  </a:lnTo>
                  <a:lnTo>
                    <a:pt x="855" y="131"/>
                  </a:lnTo>
                  <a:lnTo>
                    <a:pt x="901" y="163"/>
                  </a:lnTo>
                  <a:lnTo>
                    <a:pt x="946" y="199"/>
                  </a:lnTo>
                  <a:lnTo>
                    <a:pt x="987" y="238"/>
                  </a:lnTo>
                  <a:lnTo>
                    <a:pt x="1025" y="279"/>
                  </a:lnTo>
                  <a:lnTo>
                    <a:pt x="1061" y="323"/>
                  </a:lnTo>
                  <a:lnTo>
                    <a:pt x="1094" y="370"/>
                  </a:lnTo>
                  <a:lnTo>
                    <a:pt x="1123" y="419"/>
                  </a:lnTo>
                  <a:lnTo>
                    <a:pt x="1149" y="469"/>
                  </a:lnTo>
                  <a:lnTo>
                    <a:pt x="1171" y="522"/>
                  </a:lnTo>
                  <a:lnTo>
                    <a:pt x="1190" y="577"/>
                  </a:lnTo>
                  <a:lnTo>
                    <a:pt x="1205" y="633"/>
                  </a:lnTo>
                  <a:lnTo>
                    <a:pt x="1216" y="691"/>
                  </a:lnTo>
                  <a:lnTo>
                    <a:pt x="1222" y="750"/>
                  </a:lnTo>
                  <a:lnTo>
                    <a:pt x="1224" y="811"/>
                  </a:lnTo>
                  <a:lnTo>
                    <a:pt x="1222" y="870"/>
                  </a:lnTo>
                  <a:lnTo>
                    <a:pt x="1216" y="929"/>
                  </a:lnTo>
                  <a:lnTo>
                    <a:pt x="1206" y="986"/>
                  </a:lnTo>
                  <a:lnTo>
                    <a:pt x="1191" y="1041"/>
                  </a:lnTo>
                  <a:lnTo>
                    <a:pt x="1173" y="1095"/>
                  </a:lnTo>
                  <a:lnTo>
                    <a:pt x="1152" y="1147"/>
                  </a:lnTo>
                  <a:lnTo>
                    <a:pt x="1127" y="1197"/>
                  </a:lnTo>
                  <a:lnTo>
                    <a:pt x="1098" y="1245"/>
                  </a:lnTo>
                  <a:lnTo>
                    <a:pt x="1067" y="1291"/>
                  </a:lnTo>
                  <a:lnTo>
                    <a:pt x="1033" y="1335"/>
                  </a:lnTo>
                  <a:lnTo>
                    <a:pt x="995" y="1376"/>
                  </a:lnTo>
                  <a:lnTo>
                    <a:pt x="955" y="1414"/>
                  </a:lnTo>
                  <a:lnTo>
                    <a:pt x="912" y="1450"/>
                  </a:lnTo>
                  <a:lnTo>
                    <a:pt x="868" y="1483"/>
                  </a:lnTo>
                  <a:lnTo>
                    <a:pt x="821" y="1512"/>
                  </a:lnTo>
                  <a:lnTo>
                    <a:pt x="810" y="1455"/>
                  </a:lnTo>
                  <a:lnTo>
                    <a:pt x="795" y="1399"/>
                  </a:lnTo>
                  <a:lnTo>
                    <a:pt x="777" y="1345"/>
                  </a:lnTo>
                  <a:lnTo>
                    <a:pt x="755" y="1293"/>
                  </a:lnTo>
                  <a:lnTo>
                    <a:pt x="730" y="1242"/>
                  </a:lnTo>
                  <a:lnTo>
                    <a:pt x="701" y="1194"/>
                  </a:lnTo>
                  <a:lnTo>
                    <a:pt x="668" y="1148"/>
                  </a:lnTo>
                  <a:lnTo>
                    <a:pt x="633" y="1104"/>
                  </a:lnTo>
                  <a:lnTo>
                    <a:pt x="595" y="1063"/>
                  </a:lnTo>
                  <a:lnTo>
                    <a:pt x="554" y="1024"/>
                  </a:lnTo>
                  <a:lnTo>
                    <a:pt x="511" y="989"/>
                  </a:lnTo>
                  <a:lnTo>
                    <a:pt x="465" y="956"/>
                  </a:lnTo>
                  <a:lnTo>
                    <a:pt x="417" y="927"/>
                  </a:lnTo>
                  <a:lnTo>
                    <a:pt x="422" y="877"/>
                  </a:lnTo>
                  <a:lnTo>
                    <a:pt x="424" y="825"/>
                  </a:lnTo>
                  <a:lnTo>
                    <a:pt x="421" y="765"/>
                  </a:lnTo>
                  <a:lnTo>
                    <a:pt x="415" y="705"/>
                  </a:lnTo>
                  <a:lnTo>
                    <a:pt x="404" y="646"/>
                  </a:lnTo>
                  <a:lnTo>
                    <a:pt x="389" y="590"/>
                  </a:lnTo>
                  <a:lnTo>
                    <a:pt x="370" y="534"/>
                  </a:lnTo>
                  <a:lnTo>
                    <a:pt x="347" y="482"/>
                  </a:lnTo>
                  <a:lnTo>
                    <a:pt x="321" y="431"/>
                  </a:lnTo>
                  <a:lnTo>
                    <a:pt x="291" y="381"/>
                  </a:lnTo>
                  <a:lnTo>
                    <a:pt x="258" y="334"/>
                  </a:lnTo>
                  <a:lnTo>
                    <a:pt x="222" y="291"/>
                  </a:lnTo>
                  <a:lnTo>
                    <a:pt x="183" y="249"/>
                  </a:lnTo>
                  <a:lnTo>
                    <a:pt x="141" y="211"/>
                  </a:lnTo>
                  <a:lnTo>
                    <a:pt x="97" y="174"/>
                  </a:lnTo>
                  <a:lnTo>
                    <a:pt x="50" y="142"/>
                  </a:lnTo>
                  <a:lnTo>
                    <a:pt x="0" y="113"/>
                  </a:lnTo>
                  <a:lnTo>
                    <a:pt x="46" y="88"/>
                  </a:lnTo>
                  <a:lnTo>
                    <a:pt x="95" y="65"/>
                  </a:lnTo>
                  <a:lnTo>
                    <a:pt x="144" y="46"/>
                  </a:lnTo>
                  <a:lnTo>
                    <a:pt x="195" y="30"/>
                  </a:lnTo>
                  <a:lnTo>
                    <a:pt x="248" y="17"/>
                  </a:lnTo>
                  <a:lnTo>
                    <a:pt x="302" y="8"/>
                  </a:lnTo>
                  <a:lnTo>
                    <a:pt x="357" y="2"/>
                  </a:lnTo>
                  <a:lnTo>
                    <a:pt x="413" y="0"/>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8"/>
            <p:cNvSpPr>
              <a:spLocks/>
            </p:cNvSpPr>
            <p:nvPr/>
          </p:nvSpPr>
          <p:spPr bwMode="auto">
            <a:xfrm>
              <a:off x="6923623" y="2235260"/>
              <a:ext cx="1433102" cy="1427871"/>
            </a:xfrm>
            <a:custGeom>
              <a:avLst/>
              <a:gdLst/>
              <a:ahLst/>
              <a:cxnLst>
                <a:cxn ang="0">
                  <a:pos x="398" y="0"/>
                </a:cxn>
                <a:cxn ang="0">
                  <a:pos x="448" y="29"/>
                </a:cxn>
                <a:cxn ang="0">
                  <a:pos x="495" y="61"/>
                </a:cxn>
                <a:cxn ang="0">
                  <a:pos x="539" y="98"/>
                </a:cxn>
                <a:cxn ang="0">
                  <a:pos x="581" y="136"/>
                </a:cxn>
                <a:cxn ang="0">
                  <a:pos x="620" y="178"/>
                </a:cxn>
                <a:cxn ang="0">
                  <a:pos x="656" y="221"/>
                </a:cxn>
                <a:cxn ang="0">
                  <a:pos x="689" y="268"/>
                </a:cxn>
                <a:cxn ang="0">
                  <a:pos x="719" y="318"/>
                </a:cxn>
                <a:cxn ang="0">
                  <a:pos x="745" y="369"/>
                </a:cxn>
                <a:cxn ang="0">
                  <a:pos x="768" y="421"/>
                </a:cxn>
                <a:cxn ang="0">
                  <a:pos x="787" y="477"/>
                </a:cxn>
                <a:cxn ang="0">
                  <a:pos x="802" y="533"/>
                </a:cxn>
                <a:cxn ang="0">
                  <a:pos x="813" y="592"/>
                </a:cxn>
                <a:cxn ang="0">
                  <a:pos x="819" y="652"/>
                </a:cxn>
                <a:cxn ang="0">
                  <a:pos x="822" y="712"/>
                </a:cxn>
                <a:cxn ang="0">
                  <a:pos x="820" y="764"/>
                </a:cxn>
                <a:cxn ang="0">
                  <a:pos x="815" y="814"/>
                </a:cxn>
                <a:cxn ang="0">
                  <a:pos x="763" y="787"/>
                </a:cxn>
                <a:cxn ang="0">
                  <a:pos x="710" y="764"/>
                </a:cxn>
                <a:cxn ang="0">
                  <a:pos x="654" y="745"/>
                </a:cxn>
                <a:cxn ang="0">
                  <a:pos x="597" y="729"/>
                </a:cxn>
                <a:cxn ang="0">
                  <a:pos x="539" y="718"/>
                </a:cxn>
                <a:cxn ang="0">
                  <a:pos x="478" y="712"/>
                </a:cxn>
                <a:cxn ang="0">
                  <a:pos x="416" y="709"/>
                </a:cxn>
                <a:cxn ang="0">
                  <a:pos x="361" y="712"/>
                </a:cxn>
                <a:cxn ang="0">
                  <a:pos x="307" y="717"/>
                </a:cxn>
                <a:cxn ang="0">
                  <a:pos x="253" y="726"/>
                </a:cxn>
                <a:cxn ang="0">
                  <a:pos x="201" y="738"/>
                </a:cxn>
                <a:cxn ang="0">
                  <a:pos x="151" y="754"/>
                </a:cxn>
                <a:cxn ang="0">
                  <a:pos x="102" y="772"/>
                </a:cxn>
                <a:cxn ang="0">
                  <a:pos x="55" y="794"/>
                </a:cxn>
                <a:cxn ang="0">
                  <a:pos x="9" y="819"/>
                </a:cxn>
                <a:cxn ang="0">
                  <a:pos x="4" y="779"/>
                </a:cxn>
                <a:cxn ang="0">
                  <a:pos x="1" y="739"/>
                </a:cxn>
                <a:cxn ang="0">
                  <a:pos x="0" y="698"/>
                </a:cxn>
                <a:cxn ang="0">
                  <a:pos x="2" y="639"/>
                </a:cxn>
                <a:cxn ang="0">
                  <a:pos x="8" y="582"/>
                </a:cxn>
                <a:cxn ang="0">
                  <a:pos x="18" y="525"/>
                </a:cxn>
                <a:cxn ang="0">
                  <a:pos x="32" y="470"/>
                </a:cxn>
                <a:cxn ang="0">
                  <a:pos x="50" y="417"/>
                </a:cxn>
                <a:cxn ang="0">
                  <a:pos x="72" y="365"/>
                </a:cxn>
                <a:cxn ang="0">
                  <a:pos x="96" y="315"/>
                </a:cxn>
                <a:cxn ang="0">
                  <a:pos x="124" y="267"/>
                </a:cxn>
                <a:cxn ang="0">
                  <a:pos x="155" y="221"/>
                </a:cxn>
                <a:cxn ang="0">
                  <a:pos x="189" y="178"/>
                </a:cxn>
                <a:cxn ang="0">
                  <a:pos x="226" y="137"/>
                </a:cxn>
                <a:cxn ang="0">
                  <a:pos x="265" y="98"/>
                </a:cxn>
                <a:cxn ang="0">
                  <a:pos x="307" y="63"/>
                </a:cxn>
                <a:cxn ang="0">
                  <a:pos x="352" y="29"/>
                </a:cxn>
                <a:cxn ang="0">
                  <a:pos x="398" y="0"/>
                </a:cxn>
              </a:cxnLst>
              <a:rect l="0" t="0" r="r" b="b"/>
              <a:pathLst>
                <a:path w="822" h="819">
                  <a:moveTo>
                    <a:pt x="398" y="0"/>
                  </a:moveTo>
                  <a:lnTo>
                    <a:pt x="448" y="29"/>
                  </a:lnTo>
                  <a:lnTo>
                    <a:pt x="495" y="61"/>
                  </a:lnTo>
                  <a:lnTo>
                    <a:pt x="539" y="98"/>
                  </a:lnTo>
                  <a:lnTo>
                    <a:pt x="581" y="136"/>
                  </a:lnTo>
                  <a:lnTo>
                    <a:pt x="620" y="178"/>
                  </a:lnTo>
                  <a:lnTo>
                    <a:pt x="656" y="221"/>
                  </a:lnTo>
                  <a:lnTo>
                    <a:pt x="689" y="268"/>
                  </a:lnTo>
                  <a:lnTo>
                    <a:pt x="719" y="318"/>
                  </a:lnTo>
                  <a:lnTo>
                    <a:pt x="745" y="369"/>
                  </a:lnTo>
                  <a:lnTo>
                    <a:pt x="768" y="421"/>
                  </a:lnTo>
                  <a:lnTo>
                    <a:pt x="787" y="477"/>
                  </a:lnTo>
                  <a:lnTo>
                    <a:pt x="802" y="533"/>
                  </a:lnTo>
                  <a:lnTo>
                    <a:pt x="813" y="592"/>
                  </a:lnTo>
                  <a:lnTo>
                    <a:pt x="819" y="652"/>
                  </a:lnTo>
                  <a:lnTo>
                    <a:pt x="822" y="712"/>
                  </a:lnTo>
                  <a:lnTo>
                    <a:pt x="820" y="764"/>
                  </a:lnTo>
                  <a:lnTo>
                    <a:pt x="815" y="814"/>
                  </a:lnTo>
                  <a:lnTo>
                    <a:pt x="763" y="787"/>
                  </a:lnTo>
                  <a:lnTo>
                    <a:pt x="710" y="764"/>
                  </a:lnTo>
                  <a:lnTo>
                    <a:pt x="654" y="745"/>
                  </a:lnTo>
                  <a:lnTo>
                    <a:pt x="597" y="729"/>
                  </a:lnTo>
                  <a:lnTo>
                    <a:pt x="539" y="718"/>
                  </a:lnTo>
                  <a:lnTo>
                    <a:pt x="478" y="712"/>
                  </a:lnTo>
                  <a:lnTo>
                    <a:pt x="416" y="709"/>
                  </a:lnTo>
                  <a:lnTo>
                    <a:pt x="361" y="712"/>
                  </a:lnTo>
                  <a:lnTo>
                    <a:pt x="307" y="717"/>
                  </a:lnTo>
                  <a:lnTo>
                    <a:pt x="253" y="726"/>
                  </a:lnTo>
                  <a:lnTo>
                    <a:pt x="201" y="738"/>
                  </a:lnTo>
                  <a:lnTo>
                    <a:pt x="151" y="754"/>
                  </a:lnTo>
                  <a:lnTo>
                    <a:pt x="102" y="772"/>
                  </a:lnTo>
                  <a:lnTo>
                    <a:pt x="55" y="794"/>
                  </a:lnTo>
                  <a:lnTo>
                    <a:pt x="9" y="819"/>
                  </a:lnTo>
                  <a:lnTo>
                    <a:pt x="4" y="779"/>
                  </a:lnTo>
                  <a:lnTo>
                    <a:pt x="1" y="739"/>
                  </a:lnTo>
                  <a:lnTo>
                    <a:pt x="0" y="698"/>
                  </a:lnTo>
                  <a:lnTo>
                    <a:pt x="2" y="639"/>
                  </a:lnTo>
                  <a:lnTo>
                    <a:pt x="8" y="582"/>
                  </a:lnTo>
                  <a:lnTo>
                    <a:pt x="18" y="525"/>
                  </a:lnTo>
                  <a:lnTo>
                    <a:pt x="32" y="470"/>
                  </a:lnTo>
                  <a:lnTo>
                    <a:pt x="50" y="417"/>
                  </a:lnTo>
                  <a:lnTo>
                    <a:pt x="72" y="365"/>
                  </a:lnTo>
                  <a:lnTo>
                    <a:pt x="96" y="315"/>
                  </a:lnTo>
                  <a:lnTo>
                    <a:pt x="124" y="267"/>
                  </a:lnTo>
                  <a:lnTo>
                    <a:pt x="155" y="221"/>
                  </a:lnTo>
                  <a:lnTo>
                    <a:pt x="189" y="178"/>
                  </a:lnTo>
                  <a:lnTo>
                    <a:pt x="226" y="137"/>
                  </a:lnTo>
                  <a:lnTo>
                    <a:pt x="265" y="98"/>
                  </a:lnTo>
                  <a:lnTo>
                    <a:pt x="307" y="63"/>
                  </a:lnTo>
                  <a:lnTo>
                    <a:pt x="352" y="29"/>
                  </a:lnTo>
                  <a:lnTo>
                    <a:pt x="398" y="0"/>
                  </a:lnTo>
                  <a:close/>
                </a:path>
              </a:pathLst>
            </a:custGeom>
            <a:solidFill>
              <a:schemeClr val="tx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9"/>
            <p:cNvSpPr>
              <a:spLocks/>
            </p:cNvSpPr>
            <p:nvPr/>
          </p:nvSpPr>
          <p:spPr bwMode="auto">
            <a:xfrm>
              <a:off x="6234967" y="4674322"/>
              <a:ext cx="2829592" cy="1624879"/>
            </a:xfrm>
            <a:custGeom>
              <a:avLst/>
              <a:gdLst/>
              <a:ahLst/>
              <a:cxnLst>
                <a:cxn ang="0">
                  <a:pos x="1619" y="40"/>
                </a:cxn>
                <a:cxn ang="0">
                  <a:pos x="1623" y="121"/>
                </a:cxn>
                <a:cxn ang="0">
                  <a:pos x="1614" y="241"/>
                </a:cxn>
                <a:cxn ang="0">
                  <a:pos x="1588" y="355"/>
                </a:cxn>
                <a:cxn ang="0">
                  <a:pos x="1547" y="463"/>
                </a:cxn>
                <a:cxn ang="0">
                  <a:pos x="1492" y="563"/>
                </a:cxn>
                <a:cxn ang="0">
                  <a:pos x="1423" y="654"/>
                </a:cxn>
                <a:cxn ang="0">
                  <a:pos x="1344" y="733"/>
                </a:cxn>
                <a:cxn ang="0">
                  <a:pos x="1253" y="802"/>
                </a:cxn>
                <a:cxn ang="0">
                  <a:pos x="1154" y="857"/>
                </a:cxn>
                <a:cxn ang="0">
                  <a:pos x="1045" y="898"/>
                </a:cxn>
                <a:cxn ang="0">
                  <a:pos x="931" y="923"/>
                </a:cxn>
                <a:cxn ang="0">
                  <a:pos x="811" y="932"/>
                </a:cxn>
                <a:cxn ang="0">
                  <a:pos x="691" y="923"/>
                </a:cxn>
                <a:cxn ang="0">
                  <a:pos x="577" y="898"/>
                </a:cxn>
                <a:cxn ang="0">
                  <a:pos x="469" y="857"/>
                </a:cxn>
                <a:cxn ang="0">
                  <a:pos x="370" y="802"/>
                </a:cxn>
                <a:cxn ang="0">
                  <a:pos x="279" y="733"/>
                </a:cxn>
                <a:cxn ang="0">
                  <a:pos x="199" y="654"/>
                </a:cxn>
                <a:cxn ang="0">
                  <a:pos x="130" y="563"/>
                </a:cxn>
                <a:cxn ang="0">
                  <a:pos x="76" y="463"/>
                </a:cxn>
                <a:cxn ang="0">
                  <a:pos x="34" y="355"/>
                </a:cxn>
                <a:cxn ang="0">
                  <a:pos x="9" y="241"/>
                </a:cxn>
                <a:cxn ang="0">
                  <a:pos x="0" y="121"/>
                </a:cxn>
                <a:cxn ang="0">
                  <a:pos x="6" y="20"/>
                </a:cxn>
                <a:cxn ang="0">
                  <a:pos x="111" y="70"/>
                </a:cxn>
                <a:cxn ang="0">
                  <a:pos x="224" y="104"/>
                </a:cxn>
                <a:cxn ang="0">
                  <a:pos x="344" y="123"/>
                </a:cxn>
                <a:cxn ang="0">
                  <a:pos x="462" y="123"/>
                </a:cxn>
                <a:cxn ang="0">
                  <a:pos x="570" y="108"/>
                </a:cxn>
                <a:cxn ang="0">
                  <a:pos x="674" y="79"/>
                </a:cxn>
                <a:cxn ang="0">
                  <a:pos x="772" y="37"/>
                </a:cxn>
                <a:cxn ang="0">
                  <a:pos x="868" y="37"/>
                </a:cxn>
                <a:cxn ang="0">
                  <a:pos x="975" y="77"/>
                </a:cxn>
                <a:cxn ang="0">
                  <a:pos x="1088" y="102"/>
                </a:cxn>
                <a:cxn ang="0">
                  <a:pos x="1206" y="110"/>
                </a:cxn>
                <a:cxn ang="0">
                  <a:pos x="1316" y="103"/>
                </a:cxn>
                <a:cxn ang="0">
                  <a:pos x="1420" y="81"/>
                </a:cxn>
                <a:cxn ang="0">
                  <a:pos x="1520" y="47"/>
                </a:cxn>
                <a:cxn ang="0">
                  <a:pos x="1614" y="0"/>
                </a:cxn>
              </a:cxnLst>
              <a:rect l="0" t="0" r="r" b="b"/>
              <a:pathLst>
                <a:path w="1623" h="932">
                  <a:moveTo>
                    <a:pt x="1614" y="0"/>
                  </a:moveTo>
                  <a:lnTo>
                    <a:pt x="1619" y="40"/>
                  </a:lnTo>
                  <a:lnTo>
                    <a:pt x="1622" y="80"/>
                  </a:lnTo>
                  <a:lnTo>
                    <a:pt x="1623" y="121"/>
                  </a:lnTo>
                  <a:lnTo>
                    <a:pt x="1620" y="182"/>
                  </a:lnTo>
                  <a:lnTo>
                    <a:pt x="1614" y="241"/>
                  </a:lnTo>
                  <a:lnTo>
                    <a:pt x="1603" y="299"/>
                  </a:lnTo>
                  <a:lnTo>
                    <a:pt x="1588" y="355"/>
                  </a:lnTo>
                  <a:lnTo>
                    <a:pt x="1569" y="410"/>
                  </a:lnTo>
                  <a:lnTo>
                    <a:pt x="1547" y="463"/>
                  </a:lnTo>
                  <a:lnTo>
                    <a:pt x="1521" y="514"/>
                  </a:lnTo>
                  <a:lnTo>
                    <a:pt x="1492" y="563"/>
                  </a:lnTo>
                  <a:lnTo>
                    <a:pt x="1460" y="609"/>
                  </a:lnTo>
                  <a:lnTo>
                    <a:pt x="1423" y="654"/>
                  </a:lnTo>
                  <a:lnTo>
                    <a:pt x="1385" y="694"/>
                  </a:lnTo>
                  <a:lnTo>
                    <a:pt x="1344" y="733"/>
                  </a:lnTo>
                  <a:lnTo>
                    <a:pt x="1300" y="769"/>
                  </a:lnTo>
                  <a:lnTo>
                    <a:pt x="1253" y="802"/>
                  </a:lnTo>
                  <a:lnTo>
                    <a:pt x="1204" y="831"/>
                  </a:lnTo>
                  <a:lnTo>
                    <a:pt x="1154" y="857"/>
                  </a:lnTo>
                  <a:lnTo>
                    <a:pt x="1100" y="879"/>
                  </a:lnTo>
                  <a:lnTo>
                    <a:pt x="1045" y="898"/>
                  </a:lnTo>
                  <a:lnTo>
                    <a:pt x="989" y="913"/>
                  </a:lnTo>
                  <a:lnTo>
                    <a:pt x="931" y="923"/>
                  </a:lnTo>
                  <a:lnTo>
                    <a:pt x="872" y="930"/>
                  </a:lnTo>
                  <a:lnTo>
                    <a:pt x="811" y="932"/>
                  </a:lnTo>
                  <a:lnTo>
                    <a:pt x="751" y="930"/>
                  </a:lnTo>
                  <a:lnTo>
                    <a:pt x="691" y="923"/>
                  </a:lnTo>
                  <a:lnTo>
                    <a:pt x="633" y="913"/>
                  </a:lnTo>
                  <a:lnTo>
                    <a:pt x="577" y="898"/>
                  </a:lnTo>
                  <a:lnTo>
                    <a:pt x="522" y="879"/>
                  </a:lnTo>
                  <a:lnTo>
                    <a:pt x="469" y="857"/>
                  </a:lnTo>
                  <a:lnTo>
                    <a:pt x="419" y="831"/>
                  </a:lnTo>
                  <a:lnTo>
                    <a:pt x="370" y="802"/>
                  </a:lnTo>
                  <a:lnTo>
                    <a:pt x="323" y="769"/>
                  </a:lnTo>
                  <a:lnTo>
                    <a:pt x="279" y="733"/>
                  </a:lnTo>
                  <a:lnTo>
                    <a:pt x="238" y="694"/>
                  </a:lnTo>
                  <a:lnTo>
                    <a:pt x="199" y="654"/>
                  </a:lnTo>
                  <a:lnTo>
                    <a:pt x="163" y="609"/>
                  </a:lnTo>
                  <a:lnTo>
                    <a:pt x="130" y="563"/>
                  </a:lnTo>
                  <a:lnTo>
                    <a:pt x="102" y="514"/>
                  </a:lnTo>
                  <a:lnTo>
                    <a:pt x="76" y="463"/>
                  </a:lnTo>
                  <a:lnTo>
                    <a:pt x="53" y="410"/>
                  </a:lnTo>
                  <a:lnTo>
                    <a:pt x="34" y="355"/>
                  </a:lnTo>
                  <a:lnTo>
                    <a:pt x="19" y="299"/>
                  </a:lnTo>
                  <a:lnTo>
                    <a:pt x="9" y="241"/>
                  </a:lnTo>
                  <a:lnTo>
                    <a:pt x="2" y="182"/>
                  </a:lnTo>
                  <a:lnTo>
                    <a:pt x="0" y="121"/>
                  </a:lnTo>
                  <a:lnTo>
                    <a:pt x="1" y="70"/>
                  </a:lnTo>
                  <a:lnTo>
                    <a:pt x="6" y="20"/>
                  </a:lnTo>
                  <a:lnTo>
                    <a:pt x="58" y="46"/>
                  </a:lnTo>
                  <a:lnTo>
                    <a:pt x="111" y="70"/>
                  </a:lnTo>
                  <a:lnTo>
                    <a:pt x="167" y="89"/>
                  </a:lnTo>
                  <a:lnTo>
                    <a:pt x="224" y="104"/>
                  </a:lnTo>
                  <a:lnTo>
                    <a:pt x="283" y="116"/>
                  </a:lnTo>
                  <a:lnTo>
                    <a:pt x="344" y="123"/>
                  </a:lnTo>
                  <a:lnTo>
                    <a:pt x="405" y="125"/>
                  </a:lnTo>
                  <a:lnTo>
                    <a:pt x="462" y="123"/>
                  </a:lnTo>
                  <a:lnTo>
                    <a:pt x="516" y="117"/>
                  </a:lnTo>
                  <a:lnTo>
                    <a:pt x="570" y="108"/>
                  </a:lnTo>
                  <a:lnTo>
                    <a:pt x="623" y="95"/>
                  </a:lnTo>
                  <a:lnTo>
                    <a:pt x="674" y="79"/>
                  </a:lnTo>
                  <a:lnTo>
                    <a:pt x="724" y="60"/>
                  </a:lnTo>
                  <a:lnTo>
                    <a:pt x="772" y="37"/>
                  </a:lnTo>
                  <a:lnTo>
                    <a:pt x="818" y="12"/>
                  </a:lnTo>
                  <a:lnTo>
                    <a:pt x="868" y="37"/>
                  </a:lnTo>
                  <a:lnTo>
                    <a:pt x="921" y="59"/>
                  </a:lnTo>
                  <a:lnTo>
                    <a:pt x="975" y="77"/>
                  </a:lnTo>
                  <a:lnTo>
                    <a:pt x="1031" y="91"/>
                  </a:lnTo>
                  <a:lnTo>
                    <a:pt x="1088" y="102"/>
                  </a:lnTo>
                  <a:lnTo>
                    <a:pt x="1146" y="108"/>
                  </a:lnTo>
                  <a:lnTo>
                    <a:pt x="1206" y="110"/>
                  </a:lnTo>
                  <a:lnTo>
                    <a:pt x="1261" y="108"/>
                  </a:lnTo>
                  <a:lnTo>
                    <a:pt x="1316" y="103"/>
                  </a:lnTo>
                  <a:lnTo>
                    <a:pt x="1368" y="94"/>
                  </a:lnTo>
                  <a:lnTo>
                    <a:pt x="1420" y="81"/>
                  </a:lnTo>
                  <a:lnTo>
                    <a:pt x="1471" y="66"/>
                  </a:lnTo>
                  <a:lnTo>
                    <a:pt x="1520" y="47"/>
                  </a:lnTo>
                  <a:lnTo>
                    <a:pt x="1568" y="25"/>
                  </a:lnTo>
                  <a:lnTo>
                    <a:pt x="1614" y="0"/>
                  </a:lnTo>
                  <a:close/>
                </a:path>
              </a:pathLst>
            </a:custGeom>
            <a:solidFill>
              <a:schemeClr val="accent3">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23" name="Freeform 10"/>
            <p:cNvSpPr>
              <a:spLocks/>
            </p:cNvSpPr>
            <p:nvPr/>
          </p:nvSpPr>
          <p:spPr bwMode="auto">
            <a:xfrm>
              <a:off x="6245428" y="3663131"/>
              <a:ext cx="1415667" cy="1229119"/>
            </a:xfrm>
            <a:custGeom>
              <a:avLst/>
              <a:gdLst/>
              <a:ahLst/>
              <a:cxnLst>
                <a:cxn ang="0">
                  <a:pos x="398" y="0"/>
                </a:cxn>
                <a:cxn ang="0">
                  <a:pos x="409" y="58"/>
                </a:cxn>
                <a:cxn ang="0">
                  <a:pos x="424" y="115"/>
                </a:cxn>
                <a:cxn ang="0">
                  <a:pos x="442" y="170"/>
                </a:cxn>
                <a:cxn ang="0">
                  <a:pos x="465" y="223"/>
                </a:cxn>
                <a:cxn ang="0">
                  <a:pos x="491" y="274"/>
                </a:cxn>
                <a:cxn ang="0">
                  <a:pos x="521" y="324"/>
                </a:cxn>
                <a:cxn ang="0">
                  <a:pos x="554" y="370"/>
                </a:cxn>
                <a:cxn ang="0">
                  <a:pos x="590" y="414"/>
                </a:cxn>
                <a:cxn ang="0">
                  <a:pos x="629" y="455"/>
                </a:cxn>
                <a:cxn ang="0">
                  <a:pos x="671" y="494"/>
                </a:cxn>
                <a:cxn ang="0">
                  <a:pos x="716" y="530"/>
                </a:cxn>
                <a:cxn ang="0">
                  <a:pos x="762" y="563"/>
                </a:cxn>
                <a:cxn ang="0">
                  <a:pos x="812" y="592"/>
                </a:cxn>
                <a:cxn ang="0">
                  <a:pos x="766" y="617"/>
                </a:cxn>
                <a:cxn ang="0">
                  <a:pos x="718" y="640"/>
                </a:cxn>
                <a:cxn ang="0">
                  <a:pos x="668" y="659"/>
                </a:cxn>
                <a:cxn ang="0">
                  <a:pos x="617" y="675"/>
                </a:cxn>
                <a:cxn ang="0">
                  <a:pos x="564" y="688"/>
                </a:cxn>
                <a:cxn ang="0">
                  <a:pos x="510" y="697"/>
                </a:cxn>
                <a:cxn ang="0">
                  <a:pos x="456" y="703"/>
                </a:cxn>
                <a:cxn ang="0">
                  <a:pos x="399" y="705"/>
                </a:cxn>
                <a:cxn ang="0">
                  <a:pos x="338" y="703"/>
                </a:cxn>
                <a:cxn ang="0">
                  <a:pos x="277" y="696"/>
                </a:cxn>
                <a:cxn ang="0">
                  <a:pos x="218" y="684"/>
                </a:cxn>
                <a:cxn ang="0">
                  <a:pos x="161" y="669"/>
                </a:cxn>
                <a:cxn ang="0">
                  <a:pos x="105" y="650"/>
                </a:cxn>
                <a:cxn ang="0">
                  <a:pos x="52" y="626"/>
                </a:cxn>
                <a:cxn ang="0">
                  <a:pos x="0" y="600"/>
                </a:cxn>
                <a:cxn ang="0">
                  <a:pos x="10" y="541"/>
                </a:cxn>
                <a:cxn ang="0">
                  <a:pos x="23" y="484"/>
                </a:cxn>
                <a:cxn ang="0">
                  <a:pos x="41" y="429"/>
                </a:cxn>
                <a:cxn ang="0">
                  <a:pos x="62" y="375"/>
                </a:cxn>
                <a:cxn ang="0">
                  <a:pos x="87" y="324"/>
                </a:cxn>
                <a:cxn ang="0">
                  <a:pos x="116" y="275"/>
                </a:cxn>
                <a:cxn ang="0">
                  <a:pos x="147" y="227"/>
                </a:cxn>
                <a:cxn ang="0">
                  <a:pos x="182" y="182"/>
                </a:cxn>
                <a:cxn ang="0">
                  <a:pos x="220" y="140"/>
                </a:cxn>
                <a:cxn ang="0">
                  <a:pos x="260" y="101"/>
                </a:cxn>
                <a:cxn ang="0">
                  <a:pos x="304" y="64"/>
                </a:cxn>
                <a:cxn ang="0">
                  <a:pos x="350" y="30"/>
                </a:cxn>
                <a:cxn ang="0">
                  <a:pos x="398" y="0"/>
                </a:cxn>
              </a:cxnLst>
              <a:rect l="0" t="0" r="r" b="b"/>
              <a:pathLst>
                <a:path w="812" h="705">
                  <a:moveTo>
                    <a:pt x="398" y="0"/>
                  </a:moveTo>
                  <a:lnTo>
                    <a:pt x="409" y="58"/>
                  </a:lnTo>
                  <a:lnTo>
                    <a:pt x="424" y="115"/>
                  </a:lnTo>
                  <a:lnTo>
                    <a:pt x="442" y="170"/>
                  </a:lnTo>
                  <a:lnTo>
                    <a:pt x="465" y="223"/>
                  </a:lnTo>
                  <a:lnTo>
                    <a:pt x="491" y="274"/>
                  </a:lnTo>
                  <a:lnTo>
                    <a:pt x="521" y="324"/>
                  </a:lnTo>
                  <a:lnTo>
                    <a:pt x="554" y="370"/>
                  </a:lnTo>
                  <a:lnTo>
                    <a:pt x="590" y="414"/>
                  </a:lnTo>
                  <a:lnTo>
                    <a:pt x="629" y="455"/>
                  </a:lnTo>
                  <a:lnTo>
                    <a:pt x="671" y="494"/>
                  </a:lnTo>
                  <a:lnTo>
                    <a:pt x="716" y="530"/>
                  </a:lnTo>
                  <a:lnTo>
                    <a:pt x="762" y="563"/>
                  </a:lnTo>
                  <a:lnTo>
                    <a:pt x="812" y="592"/>
                  </a:lnTo>
                  <a:lnTo>
                    <a:pt x="766" y="617"/>
                  </a:lnTo>
                  <a:lnTo>
                    <a:pt x="718" y="640"/>
                  </a:lnTo>
                  <a:lnTo>
                    <a:pt x="668" y="659"/>
                  </a:lnTo>
                  <a:lnTo>
                    <a:pt x="617" y="675"/>
                  </a:lnTo>
                  <a:lnTo>
                    <a:pt x="564" y="688"/>
                  </a:lnTo>
                  <a:lnTo>
                    <a:pt x="510" y="697"/>
                  </a:lnTo>
                  <a:lnTo>
                    <a:pt x="456" y="703"/>
                  </a:lnTo>
                  <a:lnTo>
                    <a:pt x="399" y="705"/>
                  </a:lnTo>
                  <a:lnTo>
                    <a:pt x="338" y="703"/>
                  </a:lnTo>
                  <a:lnTo>
                    <a:pt x="277" y="696"/>
                  </a:lnTo>
                  <a:lnTo>
                    <a:pt x="218" y="684"/>
                  </a:lnTo>
                  <a:lnTo>
                    <a:pt x="161" y="669"/>
                  </a:lnTo>
                  <a:lnTo>
                    <a:pt x="105" y="650"/>
                  </a:lnTo>
                  <a:lnTo>
                    <a:pt x="52" y="626"/>
                  </a:lnTo>
                  <a:lnTo>
                    <a:pt x="0" y="600"/>
                  </a:lnTo>
                  <a:lnTo>
                    <a:pt x="10" y="541"/>
                  </a:lnTo>
                  <a:lnTo>
                    <a:pt x="23" y="484"/>
                  </a:lnTo>
                  <a:lnTo>
                    <a:pt x="41" y="429"/>
                  </a:lnTo>
                  <a:lnTo>
                    <a:pt x="62" y="375"/>
                  </a:lnTo>
                  <a:lnTo>
                    <a:pt x="87" y="324"/>
                  </a:lnTo>
                  <a:lnTo>
                    <a:pt x="116" y="275"/>
                  </a:lnTo>
                  <a:lnTo>
                    <a:pt x="147" y="227"/>
                  </a:lnTo>
                  <a:lnTo>
                    <a:pt x="182" y="182"/>
                  </a:lnTo>
                  <a:lnTo>
                    <a:pt x="220" y="140"/>
                  </a:lnTo>
                  <a:lnTo>
                    <a:pt x="260" y="101"/>
                  </a:lnTo>
                  <a:lnTo>
                    <a:pt x="304" y="64"/>
                  </a:lnTo>
                  <a:lnTo>
                    <a:pt x="350" y="30"/>
                  </a:lnTo>
                  <a:lnTo>
                    <a:pt x="398" y="0"/>
                  </a:lnTo>
                  <a:close/>
                </a:path>
              </a:pathLst>
            </a:custGeom>
            <a:solidFill>
              <a:schemeClr val="accent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Freeform 11"/>
            <p:cNvSpPr>
              <a:spLocks/>
            </p:cNvSpPr>
            <p:nvPr/>
          </p:nvSpPr>
          <p:spPr bwMode="auto">
            <a:xfrm>
              <a:off x="7661096" y="3654414"/>
              <a:ext cx="1387773" cy="1211685"/>
            </a:xfrm>
            <a:custGeom>
              <a:avLst/>
              <a:gdLst/>
              <a:ahLst/>
              <a:cxnLst>
                <a:cxn ang="0">
                  <a:pos x="392" y="0"/>
                </a:cxn>
                <a:cxn ang="0">
                  <a:pos x="440" y="29"/>
                </a:cxn>
                <a:cxn ang="0">
                  <a:pos x="486" y="62"/>
                </a:cxn>
                <a:cxn ang="0">
                  <a:pos x="529" y="97"/>
                </a:cxn>
                <a:cxn ang="0">
                  <a:pos x="570" y="136"/>
                </a:cxn>
                <a:cxn ang="0">
                  <a:pos x="608" y="177"/>
                </a:cxn>
                <a:cxn ang="0">
                  <a:pos x="643" y="221"/>
                </a:cxn>
                <a:cxn ang="0">
                  <a:pos x="676" y="267"/>
                </a:cxn>
                <a:cxn ang="0">
                  <a:pos x="705" y="315"/>
                </a:cxn>
                <a:cxn ang="0">
                  <a:pos x="730" y="366"/>
                </a:cxn>
                <a:cxn ang="0">
                  <a:pos x="752" y="418"/>
                </a:cxn>
                <a:cxn ang="0">
                  <a:pos x="770" y="472"/>
                </a:cxn>
                <a:cxn ang="0">
                  <a:pos x="785" y="528"/>
                </a:cxn>
                <a:cxn ang="0">
                  <a:pos x="796" y="585"/>
                </a:cxn>
                <a:cxn ang="0">
                  <a:pos x="750" y="610"/>
                </a:cxn>
                <a:cxn ang="0">
                  <a:pos x="702" y="632"/>
                </a:cxn>
                <a:cxn ang="0">
                  <a:pos x="653" y="651"/>
                </a:cxn>
                <a:cxn ang="0">
                  <a:pos x="602" y="666"/>
                </a:cxn>
                <a:cxn ang="0">
                  <a:pos x="550" y="679"/>
                </a:cxn>
                <a:cxn ang="0">
                  <a:pos x="498" y="688"/>
                </a:cxn>
                <a:cxn ang="0">
                  <a:pos x="443" y="693"/>
                </a:cxn>
                <a:cxn ang="0">
                  <a:pos x="388" y="695"/>
                </a:cxn>
                <a:cxn ang="0">
                  <a:pos x="328" y="693"/>
                </a:cxn>
                <a:cxn ang="0">
                  <a:pos x="270" y="687"/>
                </a:cxn>
                <a:cxn ang="0">
                  <a:pos x="213" y="676"/>
                </a:cxn>
                <a:cxn ang="0">
                  <a:pos x="157" y="662"/>
                </a:cxn>
                <a:cxn ang="0">
                  <a:pos x="103" y="644"/>
                </a:cxn>
                <a:cxn ang="0">
                  <a:pos x="50" y="622"/>
                </a:cxn>
                <a:cxn ang="0">
                  <a:pos x="0" y="597"/>
                </a:cxn>
                <a:cxn ang="0">
                  <a:pos x="47" y="566"/>
                </a:cxn>
                <a:cxn ang="0">
                  <a:pos x="93" y="533"/>
                </a:cxn>
                <a:cxn ang="0">
                  <a:pos x="136" y="496"/>
                </a:cxn>
                <a:cxn ang="0">
                  <a:pos x="176" y="457"/>
                </a:cxn>
                <a:cxn ang="0">
                  <a:pos x="213" y="415"/>
                </a:cxn>
                <a:cxn ang="0">
                  <a:pos x="247" y="370"/>
                </a:cxn>
                <a:cxn ang="0">
                  <a:pos x="279" y="323"/>
                </a:cxn>
                <a:cxn ang="0">
                  <a:pos x="307" y="274"/>
                </a:cxn>
                <a:cxn ang="0">
                  <a:pos x="331" y="223"/>
                </a:cxn>
                <a:cxn ang="0">
                  <a:pos x="352" y="169"/>
                </a:cxn>
                <a:cxn ang="0">
                  <a:pos x="370" y="114"/>
                </a:cxn>
                <a:cxn ang="0">
                  <a:pos x="383" y="57"/>
                </a:cxn>
                <a:cxn ang="0">
                  <a:pos x="392" y="0"/>
                </a:cxn>
              </a:cxnLst>
              <a:rect l="0" t="0" r="r" b="b"/>
              <a:pathLst>
                <a:path w="796" h="695">
                  <a:moveTo>
                    <a:pt x="392" y="0"/>
                  </a:moveTo>
                  <a:lnTo>
                    <a:pt x="440" y="29"/>
                  </a:lnTo>
                  <a:lnTo>
                    <a:pt x="486" y="62"/>
                  </a:lnTo>
                  <a:lnTo>
                    <a:pt x="529" y="97"/>
                  </a:lnTo>
                  <a:lnTo>
                    <a:pt x="570" y="136"/>
                  </a:lnTo>
                  <a:lnTo>
                    <a:pt x="608" y="177"/>
                  </a:lnTo>
                  <a:lnTo>
                    <a:pt x="643" y="221"/>
                  </a:lnTo>
                  <a:lnTo>
                    <a:pt x="676" y="267"/>
                  </a:lnTo>
                  <a:lnTo>
                    <a:pt x="705" y="315"/>
                  </a:lnTo>
                  <a:lnTo>
                    <a:pt x="730" y="366"/>
                  </a:lnTo>
                  <a:lnTo>
                    <a:pt x="752" y="418"/>
                  </a:lnTo>
                  <a:lnTo>
                    <a:pt x="770" y="472"/>
                  </a:lnTo>
                  <a:lnTo>
                    <a:pt x="785" y="528"/>
                  </a:lnTo>
                  <a:lnTo>
                    <a:pt x="796" y="585"/>
                  </a:lnTo>
                  <a:lnTo>
                    <a:pt x="750" y="610"/>
                  </a:lnTo>
                  <a:lnTo>
                    <a:pt x="702" y="632"/>
                  </a:lnTo>
                  <a:lnTo>
                    <a:pt x="653" y="651"/>
                  </a:lnTo>
                  <a:lnTo>
                    <a:pt x="602" y="666"/>
                  </a:lnTo>
                  <a:lnTo>
                    <a:pt x="550" y="679"/>
                  </a:lnTo>
                  <a:lnTo>
                    <a:pt x="498" y="688"/>
                  </a:lnTo>
                  <a:lnTo>
                    <a:pt x="443" y="693"/>
                  </a:lnTo>
                  <a:lnTo>
                    <a:pt x="388" y="695"/>
                  </a:lnTo>
                  <a:lnTo>
                    <a:pt x="328" y="693"/>
                  </a:lnTo>
                  <a:lnTo>
                    <a:pt x="270" y="687"/>
                  </a:lnTo>
                  <a:lnTo>
                    <a:pt x="213" y="676"/>
                  </a:lnTo>
                  <a:lnTo>
                    <a:pt x="157" y="662"/>
                  </a:lnTo>
                  <a:lnTo>
                    <a:pt x="103" y="644"/>
                  </a:lnTo>
                  <a:lnTo>
                    <a:pt x="50" y="622"/>
                  </a:lnTo>
                  <a:lnTo>
                    <a:pt x="0" y="597"/>
                  </a:lnTo>
                  <a:lnTo>
                    <a:pt x="47" y="566"/>
                  </a:lnTo>
                  <a:lnTo>
                    <a:pt x="93" y="533"/>
                  </a:lnTo>
                  <a:lnTo>
                    <a:pt x="136" y="496"/>
                  </a:lnTo>
                  <a:lnTo>
                    <a:pt x="176" y="457"/>
                  </a:lnTo>
                  <a:lnTo>
                    <a:pt x="213" y="415"/>
                  </a:lnTo>
                  <a:lnTo>
                    <a:pt x="247" y="370"/>
                  </a:lnTo>
                  <a:lnTo>
                    <a:pt x="279" y="323"/>
                  </a:lnTo>
                  <a:lnTo>
                    <a:pt x="307" y="274"/>
                  </a:lnTo>
                  <a:lnTo>
                    <a:pt x="331" y="223"/>
                  </a:lnTo>
                  <a:lnTo>
                    <a:pt x="352" y="169"/>
                  </a:lnTo>
                  <a:lnTo>
                    <a:pt x="370" y="114"/>
                  </a:lnTo>
                  <a:lnTo>
                    <a:pt x="383" y="57"/>
                  </a:lnTo>
                  <a:lnTo>
                    <a:pt x="392"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Freeform 12"/>
            <p:cNvSpPr>
              <a:spLocks/>
            </p:cNvSpPr>
            <p:nvPr/>
          </p:nvSpPr>
          <p:spPr bwMode="auto">
            <a:xfrm>
              <a:off x="6939315" y="3471352"/>
              <a:ext cx="1405207" cy="1223890"/>
            </a:xfrm>
            <a:custGeom>
              <a:avLst/>
              <a:gdLst/>
              <a:ahLst/>
              <a:cxnLst>
                <a:cxn ang="0">
                  <a:pos x="407" y="0"/>
                </a:cxn>
                <a:cxn ang="0">
                  <a:pos x="469" y="3"/>
                </a:cxn>
                <a:cxn ang="0">
                  <a:pos x="530" y="9"/>
                </a:cxn>
                <a:cxn ang="0">
                  <a:pos x="588" y="20"/>
                </a:cxn>
                <a:cxn ang="0">
                  <a:pos x="645" y="36"/>
                </a:cxn>
                <a:cxn ang="0">
                  <a:pos x="701" y="55"/>
                </a:cxn>
                <a:cxn ang="0">
                  <a:pos x="754" y="78"/>
                </a:cxn>
                <a:cxn ang="0">
                  <a:pos x="806" y="105"/>
                </a:cxn>
                <a:cxn ang="0">
                  <a:pos x="797" y="162"/>
                </a:cxn>
                <a:cxn ang="0">
                  <a:pos x="784" y="219"/>
                </a:cxn>
                <a:cxn ang="0">
                  <a:pos x="766" y="274"/>
                </a:cxn>
                <a:cxn ang="0">
                  <a:pos x="745" y="328"/>
                </a:cxn>
                <a:cxn ang="0">
                  <a:pos x="721" y="379"/>
                </a:cxn>
                <a:cxn ang="0">
                  <a:pos x="693" y="428"/>
                </a:cxn>
                <a:cxn ang="0">
                  <a:pos x="661" y="475"/>
                </a:cxn>
                <a:cxn ang="0">
                  <a:pos x="627" y="520"/>
                </a:cxn>
                <a:cxn ang="0">
                  <a:pos x="590" y="562"/>
                </a:cxn>
                <a:cxn ang="0">
                  <a:pos x="550" y="601"/>
                </a:cxn>
                <a:cxn ang="0">
                  <a:pos x="507" y="638"/>
                </a:cxn>
                <a:cxn ang="0">
                  <a:pos x="461" y="671"/>
                </a:cxn>
                <a:cxn ang="0">
                  <a:pos x="414" y="702"/>
                </a:cxn>
                <a:cxn ang="0">
                  <a:pos x="364" y="673"/>
                </a:cxn>
                <a:cxn ang="0">
                  <a:pos x="318" y="640"/>
                </a:cxn>
                <a:cxn ang="0">
                  <a:pos x="273" y="604"/>
                </a:cxn>
                <a:cxn ang="0">
                  <a:pos x="231" y="565"/>
                </a:cxn>
                <a:cxn ang="0">
                  <a:pos x="192" y="524"/>
                </a:cxn>
                <a:cxn ang="0">
                  <a:pos x="156" y="480"/>
                </a:cxn>
                <a:cxn ang="0">
                  <a:pos x="123" y="434"/>
                </a:cxn>
                <a:cxn ang="0">
                  <a:pos x="93" y="384"/>
                </a:cxn>
                <a:cxn ang="0">
                  <a:pos x="67" y="333"/>
                </a:cxn>
                <a:cxn ang="0">
                  <a:pos x="44" y="280"/>
                </a:cxn>
                <a:cxn ang="0">
                  <a:pos x="26" y="225"/>
                </a:cxn>
                <a:cxn ang="0">
                  <a:pos x="11" y="168"/>
                </a:cxn>
                <a:cxn ang="0">
                  <a:pos x="0" y="110"/>
                </a:cxn>
                <a:cxn ang="0">
                  <a:pos x="46" y="85"/>
                </a:cxn>
                <a:cxn ang="0">
                  <a:pos x="93" y="63"/>
                </a:cxn>
                <a:cxn ang="0">
                  <a:pos x="142" y="45"/>
                </a:cxn>
                <a:cxn ang="0">
                  <a:pos x="192" y="29"/>
                </a:cxn>
                <a:cxn ang="0">
                  <a:pos x="244" y="17"/>
                </a:cxn>
                <a:cxn ang="0">
                  <a:pos x="298" y="8"/>
                </a:cxn>
                <a:cxn ang="0">
                  <a:pos x="352" y="3"/>
                </a:cxn>
                <a:cxn ang="0">
                  <a:pos x="407" y="0"/>
                </a:cxn>
              </a:cxnLst>
              <a:rect l="0" t="0" r="r" b="b"/>
              <a:pathLst>
                <a:path w="806" h="702">
                  <a:moveTo>
                    <a:pt x="407" y="0"/>
                  </a:moveTo>
                  <a:lnTo>
                    <a:pt x="469" y="3"/>
                  </a:lnTo>
                  <a:lnTo>
                    <a:pt x="530" y="9"/>
                  </a:lnTo>
                  <a:lnTo>
                    <a:pt x="588" y="20"/>
                  </a:lnTo>
                  <a:lnTo>
                    <a:pt x="645" y="36"/>
                  </a:lnTo>
                  <a:lnTo>
                    <a:pt x="701" y="55"/>
                  </a:lnTo>
                  <a:lnTo>
                    <a:pt x="754" y="78"/>
                  </a:lnTo>
                  <a:lnTo>
                    <a:pt x="806" y="105"/>
                  </a:lnTo>
                  <a:lnTo>
                    <a:pt x="797" y="162"/>
                  </a:lnTo>
                  <a:lnTo>
                    <a:pt x="784" y="219"/>
                  </a:lnTo>
                  <a:lnTo>
                    <a:pt x="766" y="274"/>
                  </a:lnTo>
                  <a:lnTo>
                    <a:pt x="745" y="328"/>
                  </a:lnTo>
                  <a:lnTo>
                    <a:pt x="721" y="379"/>
                  </a:lnTo>
                  <a:lnTo>
                    <a:pt x="693" y="428"/>
                  </a:lnTo>
                  <a:lnTo>
                    <a:pt x="661" y="475"/>
                  </a:lnTo>
                  <a:lnTo>
                    <a:pt x="627" y="520"/>
                  </a:lnTo>
                  <a:lnTo>
                    <a:pt x="590" y="562"/>
                  </a:lnTo>
                  <a:lnTo>
                    <a:pt x="550" y="601"/>
                  </a:lnTo>
                  <a:lnTo>
                    <a:pt x="507" y="638"/>
                  </a:lnTo>
                  <a:lnTo>
                    <a:pt x="461" y="671"/>
                  </a:lnTo>
                  <a:lnTo>
                    <a:pt x="414" y="702"/>
                  </a:lnTo>
                  <a:lnTo>
                    <a:pt x="364" y="673"/>
                  </a:lnTo>
                  <a:lnTo>
                    <a:pt x="318" y="640"/>
                  </a:lnTo>
                  <a:lnTo>
                    <a:pt x="273" y="604"/>
                  </a:lnTo>
                  <a:lnTo>
                    <a:pt x="231" y="565"/>
                  </a:lnTo>
                  <a:lnTo>
                    <a:pt x="192" y="524"/>
                  </a:lnTo>
                  <a:lnTo>
                    <a:pt x="156" y="480"/>
                  </a:lnTo>
                  <a:lnTo>
                    <a:pt x="123" y="434"/>
                  </a:lnTo>
                  <a:lnTo>
                    <a:pt x="93" y="384"/>
                  </a:lnTo>
                  <a:lnTo>
                    <a:pt x="67" y="333"/>
                  </a:lnTo>
                  <a:lnTo>
                    <a:pt x="44" y="280"/>
                  </a:lnTo>
                  <a:lnTo>
                    <a:pt x="26" y="225"/>
                  </a:lnTo>
                  <a:lnTo>
                    <a:pt x="11" y="168"/>
                  </a:lnTo>
                  <a:lnTo>
                    <a:pt x="0" y="110"/>
                  </a:lnTo>
                  <a:lnTo>
                    <a:pt x="46" y="85"/>
                  </a:lnTo>
                  <a:lnTo>
                    <a:pt x="93" y="63"/>
                  </a:lnTo>
                  <a:lnTo>
                    <a:pt x="142" y="45"/>
                  </a:lnTo>
                  <a:lnTo>
                    <a:pt x="192" y="29"/>
                  </a:lnTo>
                  <a:lnTo>
                    <a:pt x="244" y="17"/>
                  </a:lnTo>
                  <a:lnTo>
                    <a:pt x="298" y="8"/>
                  </a:lnTo>
                  <a:lnTo>
                    <a:pt x="352" y="3"/>
                  </a:lnTo>
                  <a:lnTo>
                    <a:pt x="407" y="0"/>
                  </a:lnTo>
                  <a:close/>
                </a:path>
              </a:pathLst>
            </a:custGeom>
            <a:solidFill>
              <a:srgbClr val="C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TextBox 25"/>
            <p:cNvSpPr txBox="1"/>
            <p:nvPr/>
          </p:nvSpPr>
          <p:spPr>
            <a:xfrm rot="10800000">
              <a:off x="6622831" y="4935544"/>
              <a:ext cx="2095973" cy="715856"/>
            </a:xfrm>
            <a:prstGeom prst="rect">
              <a:avLst/>
            </a:prstGeom>
            <a:noFill/>
          </p:spPr>
          <p:txBody>
            <a:bodyPr wrap="none" rtlCol="0">
              <a:spAutoFit/>
            </a:bodyPr>
            <a:lstStyle/>
            <a:p>
              <a:pPr algn="ctr"/>
              <a:r>
                <a:rPr lang="ru-RU" sz="1200" b="1" dirty="0" smtClean="0">
                  <a:latin typeface="Arial" pitchFamily="34" charset="0"/>
                  <a:cs typeface="Arial" pitchFamily="34" charset="0"/>
                </a:rPr>
                <a:t>Промышленная</a:t>
              </a:r>
              <a:br>
                <a:rPr lang="ru-RU" sz="1200" b="1" dirty="0" smtClean="0">
                  <a:latin typeface="Arial" pitchFamily="34" charset="0"/>
                  <a:cs typeface="Arial" pitchFamily="34" charset="0"/>
                </a:rPr>
              </a:br>
              <a:r>
                <a:rPr lang="ru-RU" sz="1200" b="1" dirty="0" smtClean="0">
                  <a:latin typeface="Arial" pitchFamily="34" charset="0"/>
                  <a:cs typeface="Arial" pitchFamily="34" charset="0"/>
                </a:rPr>
                <a:t>безопасность</a:t>
              </a:r>
              <a:endParaRPr lang="en-US" sz="1200" b="1" dirty="0">
                <a:latin typeface="Arial" pitchFamily="34" charset="0"/>
                <a:cs typeface="Arial" pitchFamily="34" charset="0"/>
              </a:endParaRPr>
            </a:p>
          </p:txBody>
        </p:sp>
        <p:sp>
          <p:nvSpPr>
            <p:cNvPr id="27" name="TextBox 26"/>
            <p:cNvSpPr txBox="1"/>
            <p:nvPr/>
          </p:nvSpPr>
          <p:spPr>
            <a:xfrm rot="14534139">
              <a:off x="7764628" y="2875520"/>
              <a:ext cx="2401996" cy="692534"/>
            </a:xfrm>
            <a:prstGeom prst="rect">
              <a:avLst/>
            </a:prstGeom>
            <a:noFill/>
          </p:spPr>
          <p:txBody>
            <a:bodyPr wrap="none" rtlCol="0">
              <a:spAutoFit/>
            </a:bodyPr>
            <a:lstStyle/>
            <a:p>
              <a:pPr algn="ctr"/>
              <a:r>
                <a:rPr lang="ru-RU" sz="1200" b="1" dirty="0" smtClean="0">
                  <a:latin typeface="Arial" pitchFamily="34" charset="0"/>
                  <a:cs typeface="Arial" pitchFamily="34" charset="0"/>
                </a:rPr>
                <a:t>Информационная</a:t>
              </a:r>
              <a:br>
                <a:rPr lang="ru-RU" sz="1200" b="1" dirty="0" smtClean="0">
                  <a:latin typeface="Arial" pitchFamily="34" charset="0"/>
                  <a:cs typeface="Arial" pitchFamily="34" charset="0"/>
                </a:rPr>
              </a:br>
              <a:r>
                <a:rPr lang="ru-RU" sz="1200" b="1" dirty="0" smtClean="0">
                  <a:latin typeface="Arial" pitchFamily="34" charset="0"/>
                  <a:cs typeface="Arial" pitchFamily="34" charset="0"/>
                </a:rPr>
                <a:t>безопасность</a:t>
              </a:r>
              <a:endParaRPr lang="en-US" sz="1200" b="1" dirty="0">
                <a:latin typeface="Arial" pitchFamily="34" charset="0"/>
                <a:cs typeface="Arial" pitchFamily="34" charset="0"/>
              </a:endParaRPr>
            </a:p>
          </p:txBody>
        </p:sp>
        <p:sp>
          <p:nvSpPr>
            <p:cNvPr id="28" name="TextBox 27"/>
            <p:cNvSpPr txBox="1"/>
            <p:nvPr/>
          </p:nvSpPr>
          <p:spPr>
            <a:xfrm rot="7661043">
              <a:off x="5121356" y="2747816"/>
              <a:ext cx="2381714" cy="692534"/>
            </a:xfrm>
            <a:prstGeom prst="rect">
              <a:avLst/>
            </a:prstGeom>
            <a:noFill/>
          </p:spPr>
          <p:txBody>
            <a:bodyPr wrap="none" rtlCol="0">
              <a:spAutoFit/>
            </a:bodyPr>
            <a:lstStyle/>
            <a:p>
              <a:pPr algn="ctr"/>
              <a:r>
                <a:rPr lang="ru-RU" sz="1200" b="1" dirty="0" smtClean="0">
                  <a:solidFill>
                    <a:schemeClr val="bg1"/>
                  </a:solidFill>
                  <a:latin typeface="Arial" pitchFamily="34" charset="0"/>
                  <a:cs typeface="Arial" pitchFamily="34" charset="0"/>
                </a:rPr>
                <a:t>Функциональная </a:t>
              </a:r>
              <a:br>
                <a:rPr lang="ru-RU" sz="1200" b="1" dirty="0" smtClean="0">
                  <a:solidFill>
                    <a:schemeClr val="bg1"/>
                  </a:solidFill>
                  <a:latin typeface="Arial" pitchFamily="34" charset="0"/>
                  <a:cs typeface="Arial" pitchFamily="34" charset="0"/>
                </a:rPr>
              </a:br>
              <a:r>
                <a:rPr lang="ru-RU" sz="1200" b="1" dirty="0" smtClean="0">
                  <a:solidFill>
                    <a:schemeClr val="bg1"/>
                  </a:solidFill>
                  <a:latin typeface="Arial" pitchFamily="34" charset="0"/>
                  <a:cs typeface="Arial" pitchFamily="34" charset="0"/>
                </a:rPr>
                <a:t>безопасность</a:t>
              </a:r>
              <a:endParaRPr lang="en-US" sz="1200" b="1" dirty="0">
                <a:solidFill>
                  <a:schemeClr val="bg1"/>
                </a:solidFill>
                <a:latin typeface="Arial" pitchFamily="34" charset="0"/>
                <a:cs typeface="Arial" pitchFamily="34" charset="0"/>
              </a:endParaRPr>
            </a:p>
          </p:txBody>
        </p:sp>
        <p:cxnSp>
          <p:nvCxnSpPr>
            <p:cNvPr id="29" name="Straight Arrow Connector 45"/>
            <p:cNvCxnSpPr/>
            <p:nvPr/>
          </p:nvCxnSpPr>
          <p:spPr>
            <a:xfrm rot="10800000">
              <a:off x="7661097" y="1159435"/>
              <a:ext cx="72758" cy="2834593"/>
            </a:xfrm>
            <a:prstGeom prst="straightConnector1">
              <a:avLst/>
            </a:prstGeom>
            <a:ln>
              <a:headEnd type="none" w="med" len="med"/>
              <a:tailEnd type="triangle" w="lg" len="lg"/>
            </a:ln>
          </p:spPr>
          <p:style>
            <a:lnRef idx="3">
              <a:schemeClr val="accent2"/>
            </a:lnRef>
            <a:fillRef idx="0">
              <a:schemeClr val="accent2"/>
            </a:fillRef>
            <a:effectRef idx="2">
              <a:schemeClr val="accent2"/>
            </a:effectRef>
            <a:fontRef idx="minor">
              <a:schemeClr val="tx1"/>
            </a:fontRef>
          </p:style>
        </p:cxnSp>
      </p:grpSp>
      <p:sp>
        <p:nvSpPr>
          <p:cNvPr id="31" name="Прямоугольник 30"/>
          <p:cNvSpPr/>
          <p:nvPr/>
        </p:nvSpPr>
        <p:spPr>
          <a:xfrm>
            <a:off x="449878" y="2451994"/>
            <a:ext cx="5178193" cy="258532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175808" y="2451994"/>
            <a:ext cx="5319424" cy="2585323"/>
          </a:xfrm>
          <a:prstGeom prst="rect">
            <a:avLst/>
          </a:prstGeom>
        </p:spPr>
        <p:txBody>
          <a:bodyPr wrap="square">
            <a:spAutoFit/>
          </a:bodyPr>
          <a:lstStyle/>
          <a:p>
            <a:pPr lvl="1" algn="just">
              <a:buClr>
                <a:srgbClr val="325076"/>
              </a:buClr>
            </a:pPr>
            <a:r>
              <a:rPr lang="ru-RU" b="1" dirty="0" smtClean="0">
                <a:solidFill>
                  <a:srgbClr val="FF8D13"/>
                </a:solidFill>
                <a:latin typeface="Helvetica Neue" charset="0"/>
                <a:ea typeface="Helvetica Neue" charset="0"/>
                <a:cs typeface="Helvetica Neue" charset="0"/>
              </a:rPr>
              <a:t>ТЕСНО СВЯЗАННЫЕ ДИСЦИПЛИНЫ</a:t>
            </a:r>
            <a:endParaRPr lang="ru-RU" b="1" dirty="0">
              <a:solidFill>
                <a:srgbClr val="FF8D13"/>
              </a:solidFill>
              <a:latin typeface="Helvetica Neue" charset="0"/>
              <a:ea typeface="Helvetica Neue" charset="0"/>
              <a:cs typeface="Helvetica Neue" charset="0"/>
            </a:endParaRPr>
          </a:p>
          <a:p>
            <a:pPr lvl="1" algn="just">
              <a:buClr>
                <a:srgbClr val="325076"/>
              </a:buClr>
            </a:pPr>
            <a:endParaRPr lang="ru-RU" b="1" dirty="0" smtClean="0">
              <a:solidFill>
                <a:schemeClr val="tx1">
                  <a:lumMod val="75000"/>
                  <a:lumOff val="25000"/>
                </a:schemeClr>
              </a:solidFill>
              <a:latin typeface="Helvetica Neue" charset="0"/>
              <a:ea typeface="Helvetica Neue" charset="0"/>
              <a:cs typeface="Helvetica Neue" charset="0"/>
            </a:endParaRPr>
          </a:p>
          <a:p>
            <a:pPr lvl="1" algn="just">
              <a:buClr>
                <a:srgbClr val="325076"/>
              </a:buClr>
            </a:pPr>
            <a:r>
              <a:rPr lang="ru-RU" b="1" dirty="0" smtClean="0">
                <a:solidFill>
                  <a:schemeClr val="tx1">
                    <a:lumMod val="75000"/>
                    <a:lumOff val="25000"/>
                  </a:schemeClr>
                </a:solidFill>
                <a:latin typeface="Helvetica Neue" charset="0"/>
                <a:ea typeface="Helvetica Neue" charset="0"/>
                <a:cs typeface="Helvetica Neue" charset="0"/>
              </a:rPr>
              <a:t>При обеспечении </a:t>
            </a:r>
            <a:r>
              <a:rPr lang="ru-RU" b="1" dirty="0" err="1" smtClean="0">
                <a:solidFill>
                  <a:schemeClr val="tx1">
                    <a:lumMod val="75000"/>
                    <a:lumOff val="25000"/>
                  </a:schemeClr>
                </a:solidFill>
                <a:latin typeface="Helvetica Neue" charset="0"/>
                <a:ea typeface="Helvetica Neue" charset="0"/>
                <a:cs typeface="Helvetica Neue" charset="0"/>
              </a:rPr>
              <a:t>кибербезопасности</a:t>
            </a:r>
            <a:r>
              <a:rPr lang="ru-RU" b="1" dirty="0" smtClean="0">
                <a:solidFill>
                  <a:schemeClr val="tx1">
                    <a:lumMod val="75000"/>
                    <a:lumOff val="25000"/>
                  </a:schemeClr>
                </a:solidFill>
                <a:latin typeface="Helvetica Neue" charset="0"/>
                <a:ea typeface="Helvetica Neue" charset="0"/>
                <a:cs typeface="Helvetica Neue" charset="0"/>
              </a:rPr>
              <a:t> АСУ ТП АЭС используется методические аппараты тесно связанных дисциплин:</a:t>
            </a:r>
          </a:p>
          <a:p>
            <a:pPr marL="742950" lvl="1" indent="-285750" algn="just">
              <a:buClr>
                <a:srgbClr val="325076"/>
              </a:buClr>
              <a:buFont typeface="Wingdings" charset="2"/>
              <a:buChar char="Ø"/>
            </a:pPr>
            <a:r>
              <a:rPr lang="ru-RU" b="1" dirty="0" smtClean="0">
                <a:solidFill>
                  <a:schemeClr val="tx1">
                    <a:lumMod val="75000"/>
                    <a:lumOff val="25000"/>
                  </a:schemeClr>
                </a:solidFill>
                <a:latin typeface="Helvetica Neue" charset="0"/>
                <a:ea typeface="Helvetica Neue" charset="0"/>
                <a:cs typeface="Helvetica Neue" charset="0"/>
              </a:rPr>
              <a:t>промышленной безопасности;</a:t>
            </a:r>
          </a:p>
          <a:p>
            <a:pPr marL="742950" lvl="1" indent="-285750" algn="just">
              <a:buClr>
                <a:srgbClr val="325076"/>
              </a:buClr>
              <a:buFont typeface="Wingdings" charset="2"/>
              <a:buChar char="Ø"/>
            </a:pPr>
            <a:r>
              <a:rPr lang="ru-RU" b="1" dirty="0" smtClean="0">
                <a:solidFill>
                  <a:schemeClr val="tx1">
                    <a:lumMod val="75000"/>
                    <a:lumOff val="25000"/>
                  </a:schemeClr>
                </a:solidFill>
                <a:latin typeface="Helvetica Neue" charset="0"/>
                <a:ea typeface="Helvetica Neue" charset="0"/>
                <a:cs typeface="Helvetica Neue" charset="0"/>
              </a:rPr>
              <a:t>функциональной безопасности;</a:t>
            </a:r>
          </a:p>
          <a:p>
            <a:pPr marL="742950" lvl="1" indent="-285750" algn="just">
              <a:buClr>
                <a:srgbClr val="325076"/>
              </a:buClr>
              <a:buFont typeface="Wingdings" charset="2"/>
              <a:buChar char="Ø"/>
            </a:pPr>
            <a:r>
              <a:rPr lang="ru-RU" b="1" dirty="0" smtClean="0">
                <a:solidFill>
                  <a:schemeClr val="tx1">
                    <a:lumMod val="75000"/>
                    <a:lumOff val="25000"/>
                  </a:schemeClr>
                </a:solidFill>
                <a:latin typeface="Helvetica Neue" charset="0"/>
                <a:ea typeface="Helvetica Neue" charset="0"/>
                <a:cs typeface="Helvetica Neue" charset="0"/>
              </a:rPr>
              <a:t>информационной </a:t>
            </a:r>
            <a:r>
              <a:rPr lang="ru-RU" b="1" dirty="0">
                <a:solidFill>
                  <a:schemeClr val="tx1">
                    <a:lumMod val="75000"/>
                    <a:lumOff val="25000"/>
                  </a:schemeClr>
                </a:solidFill>
                <a:latin typeface="Helvetica Neue" charset="0"/>
                <a:ea typeface="Helvetica Neue" charset="0"/>
                <a:cs typeface="Helvetica Neue" charset="0"/>
              </a:rPr>
              <a:t>безопасности. </a:t>
            </a:r>
          </a:p>
        </p:txBody>
      </p:sp>
      <p:sp>
        <p:nvSpPr>
          <p:cNvPr id="35" name="Прямоугольник 34"/>
          <p:cNvSpPr/>
          <p:nvPr/>
        </p:nvSpPr>
        <p:spPr>
          <a:xfrm>
            <a:off x="0" y="5605443"/>
            <a:ext cx="9930251" cy="1252557"/>
          </a:xfrm>
          <a:prstGeom prst="rect">
            <a:avLst/>
          </a:prstGeom>
          <a:solidFill>
            <a:srgbClr val="D4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ятиугольник 35"/>
          <p:cNvSpPr/>
          <p:nvPr/>
        </p:nvSpPr>
        <p:spPr>
          <a:xfrm>
            <a:off x="0" y="5605444"/>
            <a:ext cx="2025361" cy="1252556"/>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3">
                    <a:lumMod val="20000"/>
                    <a:lumOff val="80000"/>
                  </a:schemeClr>
                </a:solidFill>
                <a:latin typeface="Helvetica Neue Condensed" charset="0"/>
                <a:ea typeface="Helvetica Neue Condensed" charset="0"/>
                <a:cs typeface="Helvetica Neue Condensed" charset="0"/>
              </a:rPr>
              <a:t>!</a:t>
            </a:r>
            <a:endParaRPr lang="ru-RU" sz="2800" b="1" dirty="0">
              <a:solidFill>
                <a:schemeClr val="accent3">
                  <a:lumMod val="20000"/>
                  <a:lumOff val="80000"/>
                </a:schemeClr>
              </a:solidFill>
              <a:latin typeface="Helvetica Neue Condensed" charset="0"/>
              <a:ea typeface="Helvetica Neue Condensed" charset="0"/>
              <a:cs typeface="Helvetica Neue Condensed" charset="0"/>
            </a:endParaRPr>
          </a:p>
        </p:txBody>
      </p:sp>
      <p:sp>
        <p:nvSpPr>
          <p:cNvPr id="4" name="Прямоугольник 3"/>
          <p:cNvSpPr/>
          <p:nvPr/>
        </p:nvSpPr>
        <p:spPr>
          <a:xfrm>
            <a:off x="1656319" y="5731106"/>
            <a:ext cx="8249681" cy="1077218"/>
          </a:xfrm>
          <a:prstGeom prst="rect">
            <a:avLst/>
          </a:prstGeom>
        </p:spPr>
        <p:txBody>
          <a:bodyPr wrap="square">
            <a:spAutoFit/>
          </a:bodyPr>
          <a:lstStyle/>
          <a:p>
            <a:pPr lvl="1" algn="just">
              <a:buClr>
                <a:srgbClr val="325076"/>
              </a:buClr>
            </a:pPr>
            <a:r>
              <a:rPr lang="ru-RU" sz="1600" b="1" dirty="0">
                <a:solidFill>
                  <a:schemeClr val="tx1">
                    <a:lumMod val="75000"/>
                    <a:lumOff val="25000"/>
                  </a:schemeClr>
                </a:solidFill>
                <a:latin typeface="Helvetica Neue" charset="0"/>
                <a:ea typeface="Helvetica Neue" charset="0"/>
                <a:cs typeface="Helvetica Neue" charset="0"/>
              </a:rPr>
              <a:t>Данная связь означает, что невозможно рассмотрение какого либо аспекта </a:t>
            </a:r>
            <a:r>
              <a:rPr lang="ru-RU" sz="1600" b="1" dirty="0" err="1" smtClean="0">
                <a:solidFill>
                  <a:schemeClr val="tx1">
                    <a:lumMod val="75000"/>
                    <a:lumOff val="25000"/>
                  </a:schemeClr>
                </a:solidFill>
                <a:latin typeface="Helvetica Neue" charset="0"/>
                <a:ea typeface="Helvetica Neue" charset="0"/>
                <a:cs typeface="Helvetica Neue" charset="0"/>
              </a:rPr>
              <a:t>кибербезопасности</a:t>
            </a:r>
            <a:r>
              <a:rPr lang="ru-RU" sz="1600" b="1" dirty="0" smtClean="0">
                <a:solidFill>
                  <a:schemeClr val="tx1">
                    <a:lumMod val="75000"/>
                    <a:lumOff val="25000"/>
                  </a:schemeClr>
                </a:solidFill>
                <a:latin typeface="Helvetica Neue" charset="0"/>
                <a:ea typeface="Helvetica Neue" charset="0"/>
                <a:cs typeface="Helvetica Neue" charset="0"/>
              </a:rPr>
              <a:t> АСУ ТП АЭС, </a:t>
            </a:r>
            <a:r>
              <a:rPr lang="ru-RU" sz="1600" b="1" dirty="0">
                <a:solidFill>
                  <a:schemeClr val="tx1">
                    <a:lumMod val="75000"/>
                    <a:lumOff val="25000"/>
                  </a:schemeClr>
                </a:solidFill>
                <a:latin typeface="Helvetica Neue" charset="0"/>
                <a:ea typeface="Helvetica Neue" charset="0"/>
                <a:cs typeface="Helvetica Neue" charset="0"/>
              </a:rPr>
              <a:t>включая назначение мер по ее обеспечению, без анализа влияния изменения данного аспекта на </a:t>
            </a:r>
            <a:r>
              <a:rPr lang="ru-RU" sz="1600" b="1" dirty="0" smtClean="0">
                <a:solidFill>
                  <a:schemeClr val="tx1">
                    <a:lumMod val="75000"/>
                    <a:lumOff val="25000"/>
                  </a:schemeClr>
                </a:solidFill>
                <a:latin typeface="Helvetica Neue" charset="0"/>
                <a:ea typeface="Helvetica Neue" charset="0"/>
                <a:cs typeface="Helvetica Neue" charset="0"/>
              </a:rPr>
              <a:t>связанные дисциплины </a:t>
            </a:r>
            <a:r>
              <a:rPr lang="ru-RU" sz="1600" b="1" dirty="0">
                <a:solidFill>
                  <a:schemeClr val="tx1">
                    <a:lumMod val="75000"/>
                    <a:lumOff val="25000"/>
                  </a:schemeClr>
                </a:solidFill>
                <a:latin typeface="Helvetica Neue" charset="0"/>
                <a:ea typeface="Helvetica Neue" charset="0"/>
                <a:cs typeface="Helvetica Neue" charset="0"/>
              </a:rPr>
              <a:t>безопасности, верно и обратное утверждение</a:t>
            </a:r>
          </a:p>
        </p:txBody>
      </p:sp>
      <p:sp>
        <p:nvSpPr>
          <p:cNvPr id="5" name="Прямоугольник 4"/>
          <p:cNvSpPr/>
          <p:nvPr/>
        </p:nvSpPr>
        <p:spPr>
          <a:xfrm>
            <a:off x="39889" y="1030071"/>
            <a:ext cx="9866111" cy="923330"/>
          </a:xfrm>
          <a:prstGeom prst="rect">
            <a:avLst/>
          </a:prstGeom>
        </p:spPr>
        <p:txBody>
          <a:bodyPr wrap="square">
            <a:spAutoFit/>
          </a:bodyPr>
          <a:lstStyle/>
          <a:p>
            <a:pPr lvl="1" algn="just">
              <a:buClr>
                <a:srgbClr val="325076"/>
              </a:buClr>
            </a:pPr>
            <a:r>
              <a:rPr lang="ru-RU" b="1" dirty="0">
                <a:solidFill>
                  <a:schemeClr val="tx1">
                    <a:lumMod val="75000"/>
                    <a:lumOff val="25000"/>
                  </a:schemeClr>
                </a:solidFill>
                <a:latin typeface="Helvetica Neue" charset="0"/>
                <a:ea typeface="Helvetica Neue" charset="0"/>
                <a:cs typeface="Helvetica Neue" charset="0"/>
              </a:rPr>
              <a:t>Для решения проблемы  </a:t>
            </a:r>
            <a:r>
              <a:rPr lang="ru-RU" b="1" dirty="0" err="1">
                <a:solidFill>
                  <a:schemeClr val="tx1">
                    <a:lumMod val="75000"/>
                    <a:lumOff val="25000"/>
                  </a:schemeClr>
                </a:solidFill>
                <a:latin typeface="Helvetica Neue" charset="0"/>
                <a:ea typeface="Helvetica Neue" charset="0"/>
                <a:cs typeface="Helvetica Neue" charset="0"/>
              </a:rPr>
              <a:t>кибербезопасности</a:t>
            </a:r>
            <a:r>
              <a:rPr lang="ru-RU" b="1" dirty="0">
                <a:solidFill>
                  <a:schemeClr val="tx1">
                    <a:lumMod val="75000"/>
                    <a:lumOff val="25000"/>
                  </a:schemeClr>
                </a:solidFill>
                <a:latin typeface="Helvetica Neue" charset="0"/>
                <a:ea typeface="Helvetica Neue" charset="0"/>
                <a:cs typeface="Helvetica Neue" charset="0"/>
              </a:rPr>
              <a:t> АСУ ТП АЭС должен  использоваться </a:t>
            </a:r>
            <a:r>
              <a:rPr lang="ru-RU" b="1" dirty="0" smtClean="0">
                <a:solidFill>
                  <a:schemeClr val="tx1">
                    <a:lumMod val="75000"/>
                    <a:lumOff val="25000"/>
                  </a:schemeClr>
                </a:solidFill>
                <a:latin typeface="Helvetica Neue" charset="0"/>
                <a:ea typeface="Helvetica Neue" charset="0"/>
                <a:cs typeface="Helvetica Neue" charset="0"/>
              </a:rPr>
              <a:t>системный</a:t>
            </a:r>
            <a:r>
              <a:rPr lang="ru-RU" b="1" dirty="0">
                <a:solidFill>
                  <a:schemeClr val="tx1">
                    <a:lumMod val="75000"/>
                    <a:lumOff val="25000"/>
                  </a:schemeClr>
                </a:solidFill>
                <a:latin typeface="Helvetica Neue" charset="0"/>
                <a:ea typeface="Helvetica Neue" charset="0"/>
                <a:cs typeface="Helvetica Neue" charset="0"/>
              </a:rPr>
              <a:t> подход «сверху вниз», через призму целей, для которых создается АСУ ТП.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373745" y="1400162"/>
            <a:ext cx="5512168" cy="50600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5235" name="Picture 3" descr="L:\ИПУ_Промыслов\Ben-Rubinstein-cybersecurity-image.jpg"/>
          <p:cNvPicPr>
            <a:picLocks noChangeAspect="1" noChangeArrowheads="1"/>
          </p:cNvPicPr>
          <p:nvPr/>
        </p:nvPicPr>
        <p:blipFill>
          <a:blip r:embed="rId3" cstate="print"/>
          <a:srcRect/>
          <a:stretch>
            <a:fillRect/>
          </a:stretch>
        </p:blipFill>
        <p:spPr bwMode="auto">
          <a:xfrm>
            <a:off x="6231041" y="1045029"/>
            <a:ext cx="3674958" cy="5415148"/>
          </a:xfrm>
          <a:prstGeom prst="rect">
            <a:avLst/>
          </a:prstGeom>
          <a:noFill/>
        </p:spPr>
      </p:pic>
      <p:sp>
        <p:nvSpPr>
          <p:cNvPr id="9" name="Заголовок 8"/>
          <p:cNvSpPr>
            <a:spLocks noGrp="1"/>
          </p:cNvSpPr>
          <p:nvPr>
            <p:ph type="title"/>
          </p:nvPr>
        </p:nvSpPr>
        <p:spPr/>
        <p:txBody>
          <a:bodyPr/>
          <a:lstStyle/>
          <a:p>
            <a:r>
              <a:rPr lang="ru-RU" dirty="0">
                <a:latin typeface="Helvetica Neue Condensed Black" charset="0"/>
                <a:ea typeface="Helvetica Neue Condensed Black" charset="0"/>
                <a:cs typeface="Helvetica Neue Condensed Black" charset="0"/>
              </a:rPr>
              <a:t>ПОНЯТИЕ КИБЕРБЕЗОПАСНОСТИ АСУ ТП </a:t>
            </a:r>
            <a:r>
              <a:rPr lang="ru-RU" dirty="0" smtClean="0">
                <a:latin typeface="Helvetica Neue Condensed Black" charset="0"/>
                <a:ea typeface="Helvetica Neue Condensed Black" charset="0"/>
                <a:cs typeface="Helvetica Neue Condensed Black" charset="0"/>
              </a:rPr>
              <a:t>АЭС.</a:t>
            </a:r>
            <a:br>
              <a:rPr lang="ru-RU" dirty="0" smtClean="0">
                <a:latin typeface="Helvetica Neue Condensed Black" charset="0"/>
                <a:ea typeface="Helvetica Neue Condensed Black" charset="0"/>
                <a:cs typeface="Helvetica Neue Condensed Black" charset="0"/>
              </a:rPr>
            </a:br>
            <a:r>
              <a:rPr lang="ru-RU" dirty="0" smtClean="0">
                <a:latin typeface="Helvetica Neue Condensed Black" charset="0"/>
                <a:ea typeface="Helvetica Neue Condensed Black" charset="0"/>
                <a:cs typeface="Helvetica Neue Condensed Black" charset="0"/>
              </a:rPr>
              <a:t>ОСНОВНЫЕ ТИПЫ УГРОЗ</a:t>
            </a:r>
            <a:endParaRPr lang="ru-RU" dirty="0"/>
          </a:p>
        </p:txBody>
      </p:sp>
      <p:sp>
        <p:nvSpPr>
          <p:cNvPr id="95234"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 name="Picture 2"/>
          <p:cNvPicPr>
            <a:picLocks noChangeAspect="1" noChangeArrowheads="1"/>
          </p:cNvPicPr>
          <p:nvPr/>
        </p:nvPicPr>
        <p:blipFill>
          <a:blip r:embed="rId4" cstate="print"/>
          <a:srcRect/>
          <a:stretch>
            <a:fillRect/>
          </a:stretch>
        </p:blipFill>
        <p:spPr bwMode="auto">
          <a:xfrm>
            <a:off x="6441127" y="4033652"/>
            <a:ext cx="3810000" cy="2932525"/>
          </a:xfrm>
          <a:prstGeom prst="rect">
            <a:avLst/>
          </a:prstGeom>
          <a:noFill/>
          <a:ln w="9525">
            <a:noFill/>
            <a:miter lim="800000"/>
            <a:headEnd/>
            <a:tailEnd/>
          </a:ln>
          <a:effectLst/>
        </p:spPr>
      </p:pic>
      <p:pic>
        <p:nvPicPr>
          <p:cNvPr id="13" name="Содержимое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24" y="1770875"/>
            <a:ext cx="555952" cy="489238"/>
          </a:xfrm>
          <a:prstGeom prst="rect">
            <a:avLst/>
          </a:prstGeom>
        </p:spPr>
      </p:pic>
      <p:sp>
        <p:nvSpPr>
          <p:cNvPr id="14" name="TextBox 13"/>
          <p:cNvSpPr txBox="1"/>
          <p:nvPr/>
        </p:nvSpPr>
        <p:spPr>
          <a:xfrm>
            <a:off x="1228188" y="4433887"/>
            <a:ext cx="4657725" cy="2308324"/>
          </a:xfrm>
          <a:prstGeom prst="rect">
            <a:avLst/>
          </a:prstGeom>
          <a:noFill/>
        </p:spPr>
        <p:txBody>
          <a:bodyPr wrap="square" rtlCol="0">
            <a:spAutoFit/>
          </a:bodyPr>
          <a:lstStyle/>
          <a:p>
            <a:pPr lvl="0" algn="just"/>
            <a:r>
              <a:rPr lang="ru-RU" sz="1600" b="1" dirty="0" smtClean="0">
                <a:solidFill>
                  <a:schemeClr val="tx2">
                    <a:lumMod val="75000"/>
                  </a:schemeClr>
                </a:solidFill>
                <a:latin typeface="Helvetica Neue" charset="0"/>
                <a:ea typeface="Helvetica Neue" charset="0"/>
                <a:cs typeface="Helvetica Neue" charset="0"/>
              </a:rPr>
              <a:t>Другие нарушения функциональной безопасности и надежности: реализация угроз непосредственно не влияет на промышленную безопасность и оказывает косвенное влияние на качественные или количественные показатели эффективности, надежности и безопасности.</a:t>
            </a:r>
          </a:p>
          <a:p>
            <a:endParaRPr lang="ru-RU" sz="1600" dirty="0">
              <a:solidFill>
                <a:schemeClr val="tx2">
                  <a:lumMod val="75000"/>
                </a:schemeClr>
              </a:solidFill>
            </a:endParaRPr>
          </a:p>
        </p:txBody>
      </p:sp>
      <p:sp>
        <p:nvSpPr>
          <p:cNvPr id="15" name="TextBox 14"/>
          <p:cNvSpPr txBox="1"/>
          <p:nvPr/>
        </p:nvSpPr>
        <p:spPr>
          <a:xfrm>
            <a:off x="1259571" y="1387450"/>
            <a:ext cx="4536855" cy="1538883"/>
          </a:xfrm>
          <a:prstGeom prst="rect">
            <a:avLst/>
          </a:prstGeom>
          <a:noFill/>
        </p:spPr>
        <p:txBody>
          <a:bodyPr wrap="square" rtlCol="0">
            <a:spAutoFit/>
          </a:bodyPr>
          <a:lstStyle/>
          <a:p>
            <a:pPr lvl="0" algn="just"/>
            <a:r>
              <a:rPr lang="ru-RU" sz="1600" b="1" dirty="0">
                <a:solidFill>
                  <a:schemeClr val="tx2">
                    <a:lumMod val="75000"/>
                  </a:schemeClr>
                </a:solidFill>
                <a:latin typeface="Helvetica Neue" charset="0"/>
                <a:ea typeface="Helvetica Neue" charset="0"/>
                <a:cs typeface="Helvetica Neue" charset="0"/>
              </a:rPr>
              <a:t>Нарушение ядерной и радиационной безопасности АЭС: реализация </a:t>
            </a:r>
            <a:r>
              <a:rPr lang="ru-RU" sz="1600" b="1" dirty="0" err="1">
                <a:solidFill>
                  <a:schemeClr val="tx2">
                    <a:lumMod val="75000"/>
                  </a:schemeClr>
                </a:solidFill>
                <a:latin typeface="Helvetica Neue" charset="0"/>
                <a:ea typeface="Helvetica Neue" charset="0"/>
                <a:cs typeface="Helvetica Neue" charset="0"/>
              </a:rPr>
              <a:t>киберугроз</a:t>
            </a:r>
            <a:r>
              <a:rPr lang="ru-RU" sz="1600" b="1" dirty="0">
                <a:solidFill>
                  <a:schemeClr val="tx2">
                    <a:lumMod val="75000"/>
                  </a:schemeClr>
                </a:solidFill>
                <a:latin typeface="Helvetica Neue" charset="0"/>
                <a:ea typeface="Helvetica Neue" charset="0"/>
                <a:cs typeface="Helvetica Neue" charset="0"/>
              </a:rPr>
              <a:t> непосредственно влияет на безопасность и может являться причиной техногенной катастрофы.</a:t>
            </a:r>
          </a:p>
          <a:p>
            <a:endParaRPr lang="ru-RU" sz="1400" b="1" dirty="0">
              <a:solidFill>
                <a:schemeClr val="tx2">
                  <a:lumMod val="75000"/>
                </a:schemeClr>
              </a:solidFill>
              <a:latin typeface="Times New Roman" pitchFamily="18" charset="0"/>
              <a:cs typeface="Times New Roman" pitchFamily="18" charset="0"/>
            </a:endParaRPr>
          </a:p>
        </p:txBody>
      </p:sp>
      <p:sp>
        <p:nvSpPr>
          <p:cNvPr id="16" name="TextBox 15"/>
          <p:cNvSpPr txBox="1"/>
          <p:nvPr/>
        </p:nvSpPr>
        <p:spPr>
          <a:xfrm>
            <a:off x="1221470" y="2838450"/>
            <a:ext cx="4664443" cy="1846659"/>
          </a:xfrm>
          <a:prstGeom prst="rect">
            <a:avLst/>
          </a:prstGeom>
          <a:noFill/>
        </p:spPr>
        <p:txBody>
          <a:bodyPr wrap="square" rtlCol="0">
            <a:spAutoFit/>
          </a:bodyPr>
          <a:lstStyle/>
          <a:p>
            <a:pPr algn="just"/>
            <a:r>
              <a:rPr lang="ru-RU" sz="1600" b="1" dirty="0">
                <a:solidFill>
                  <a:schemeClr val="tx2">
                    <a:lumMod val="75000"/>
                  </a:schemeClr>
                </a:solidFill>
                <a:latin typeface="Helvetica Neue" charset="0"/>
                <a:ea typeface="Helvetica Neue" charset="0"/>
                <a:cs typeface="Helvetica Neue" charset="0"/>
              </a:rPr>
              <a:t>Снижение эффективности производственного процесса: реализация угроз явно снижает количественные экономические показатели процесса, автоматизируемого с помощью АСУ </a:t>
            </a:r>
            <a:r>
              <a:rPr lang="ru-RU" sz="1600" b="1" dirty="0" err="1">
                <a:solidFill>
                  <a:schemeClr val="tx2">
                    <a:lumMod val="75000"/>
                  </a:schemeClr>
                </a:solidFill>
                <a:latin typeface="Helvetica Neue" charset="0"/>
                <a:ea typeface="Helvetica Neue" charset="0"/>
                <a:cs typeface="Helvetica Neue" charset="0"/>
              </a:rPr>
              <a:t>ТП</a:t>
            </a:r>
            <a:r>
              <a:rPr lang="ru-RU" sz="1600" b="1" dirty="0">
                <a:solidFill>
                  <a:schemeClr val="tx2">
                    <a:lumMod val="75000"/>
                  </a:schemeClr>
                </a:solidFill>
                <a:latin typeface="Helvetica Neue" charset="0"/>
                <a:ea typeface="Helvetica Neue" charset="0"/>
                <a:cs typeface="Helvetica Neue" charset="0"/>
              </a:rPr>
              <a:t> АЭС.</a:t>
            </a:r>
          </a:p>
          <a:p>
            <a:endParaRPr lang="ru-RU" dirty="0">
              <a:solidFill>
                <a:schemeClr val="tx2">
                  <a:lumMod val="75000"/>
                </a:schemeClr>
              </a:solidFill>
            </a:endParaRPr>
          </a:p>
        </p:txBody>
      </p:sp>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176" y="3292463"/>
            <a:ext cx="611293" cy="367811"/>
          </a:xfrm>
          <a:prstGeom prst="rect">
            <a:avLst/>
          </a:prstGeom>
        </p:spPr>
      </p:pic>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873" y="5060435"/>
            <a:ext cx="340854" cy="601509"/>
          </a:xfrm>
          <a:prstGeom prst="rect">
            <a:avLst/>
          </a:prstGeom>
        </p:spPr>
      </p:pic>
      <p:pic>
        <p:nvPicPr>
          <p:cNvPr id="12" name="Picture 3" descr="C:\Users\babaev\Desktop\Titlebar_RU.png"/>
          <p:cNvPicPr>
            <a:picLocks noChangeAspect="1" noChangeArrowheads="1"/>
          </p:cNvPicPr>
          <p:nvPr/>
        </p:nvPicPr>
        <p:blipFill>
          <a:blip r:embed="rId8" cstate="print"/>
          <a:srcRect/>
          <a:stretch>
            <a:fillRect/>
          </a:stretch>
        </p:blipFill>
        <p:spPr bwMode="auto">
          <a:xfrm>
            <a:off x="7219950" y="101600"/>
            <a:ext cx="2686050" cy="8572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438839" y="246329"/>
            <a:ext cx="9467161" cy="1057618"/>
          </a:xfrm>
        </p:spPr>
        <p:txBody>
          <a:bodyPr/>
          <a:lstStyle/>
          <a:p>
            <a:r>
              <a:rPr lang="ru-RU" dirty="0">
                <a:latin typeface="Helvetica Neue Condensed Black" charset="0"/>
                <a:ea typeface="Helvetica Neue Condensed Black" charset="0"/>
                <a:cs typeface="Helvetica Neue Condensed Black" charset="0"/>
              </a:rPr>
              <a:t>ПОНЯТИЕ КИБЕРБЕЗОПАСНОСТИ АСУ ТП </a:t>
            </a:r>
            <a:r>
              <a:rPr lang="ru-RU" dirty="0" smtClean="0">
                <a:latin typeface="Helvetica Neue Condensed Black" charset="0"/>
                <a:ea typeface="Helvetica Neue Condensed Black" charset="0"/>
                <a:cs typeface="Helvetica Neue Condensed Black" charset="0"/>
              </a:rPr>
              <a:t>АЭС.</a:t>
            </a:r>
            <a:br>
              <a:rPr lang="ru-RU" dirty="0" smtClean="0">
                <a:latin typeface="Helvetica Neue Condensed Black" charset="0"/>
                <a:ea typeface="Helvetica Neue Condensed Black" charset="0"/>
                <a:cs typeface="Helvetica Neue Condensed Black" charset="0"/>
              </a:rPr>
            </a:br>
            <a:r>
              <a:rPr lang="ru-RU" dirty="0" smtClean="0">
                <a:latin typeface="Helvetica Neue Condensed Black" charset="0"/>
                <a:ea typeface="Helvetica Neue Condensed Black" charset="0"/>
                <a:cs typeface="Helvetica Neue Condensed Black" charset="0"/>
              </a:rPr>
              <a:t>СВЯЗАННЫЕ ДИСЦИПЛИНЫ</a:t>
            </a:r>
            <a:endParaRPr lang="ru-RU" dirty="0"/>
          </a:p>
        </p:txBody>
      </p:sp>
      <p:pic>
        <p:nvPicPr>
          <p:cNvPr id="8" name="Picture 3" descr="C:\Users\babaev\Desktop\Titlebar_RU.png"/>
          <p:cNvPicPr>
            <a:picLocks noChangeAspect="1" noChangeArrowheads="1"/>
          </p:cNvPicPr>
          <p:nvPr/>
        </p:nvPicPr>
        <p:blipFill>
          <a:blip r:embed="rId3" cstate="print"/>
          <a:srcRect/>
          <a:stretch>
            <a:fillRect/>
          </a:stretch>
        </p:blipFill>
        <p:spPr bwMode="auto">
          <a:xfrm>
            <a:off x="7219950" y="101600"/>
            <a:ext cx="2686050" cy="857250"/>
          </a:xfrm>
          <a:prstGeom prst="rect">
            <a:avLst/>
          </a:prstGeom>
          <a:noFill/>
        </p:spPr>
      </p:pic>
      <p:graphicFrame>
        <p:nvGraphicFramePr>
          <p:cNvPr id="2" name="Таблица 1"/>
          <p:cNvGraphicFramePr>
            <a:graphicFrameLocks noGrp="1"/>
          </p:cNvGraphicFramePr>
          <p:nvPr>
            <p:extLst>
              <p:ext uri="{D42A27DB-BD31-4B8C-83A1-F6EECF244321}">
                <p14:modId xmlns:p14="http://schemas.microsoft.com/office/powerpoint/2010/main" val="1285247897"/>
              </p:ext>
            </p:extLst>
          </p:nvPr>
        </p:nvGraphicFramePr>
        <p:xfrm>
          <a:off x="438839" y="1113077"/>
          <a:ext cx="7698688" cy="4414265"/>
        </p:xfrm>
        <a:graphic>
          <a:graphicData uri="http://schemas.openxmlformats.org/drawingml/2006/table">
            <a:tbl>
              <a:tblPr firstRow="1" firstCol="1" bandRow="1">
                <a:tableStyleId>{5C22544A-7EE6-4342-B048-85BDC9FD1C3A}</a:tableStyleId>
              </a:tblPr>
              <a:tblGrid>
                <a:gridCol w="1924672"/>
                <a:gridCol w="1924672"/>
                <a:gridCol w="1924672"/>
                <a:gridCol w="1924672"/>
              </a:tblGrid>
              <a:tr h="513668">
                <a:tc>
                  <a:txBody>
                    <a:bodyPr/>
                    <a:lstStyle/>
                    <a:p>
                      <a:pPr algn="ctr">
                        <a:spcAft>
                          <a:spcPts val="0"/>
                        </a:spcAft>
                      </a:pPr>
                      <a:r>
                        <a:rPr lang="ru-RU" sz="1200" b="1" i="0" dirty="0" smtClean="0">
                          <a:effectLst/>
                          <a:latin typeface="Helvetica Neue" charset="0"/>
                          <a:ea typeface="Helvetica Neue" charset="0"/>
                          <a:cs typeface="Helvetica Neue" charset="0"/>
                        </a:rPr>
                        <a:t>Защищаемые</a:t>
                      </a:r>
                      <a:r>
                        <a:rPr lang="ru-RU" sz="1200" b="1" i="0" baseline="0" dirty="0" smtClean="0">
                          <a:effectLst/>
                          <a:latin typeface="Helvetica Neue" charset="0"/>
                          <a:ea typeface="Helvetica Neue" charset="0"/>
                          <a:cs typeface="Helvetica Neue" charset="0"/>
                        </a:rPr>
                        <a:t> а</a:t>
                      </a:r>
                      <a:r>
                        <a:rPr lang="ru-RU" sz="1200" b="1" i="0" dirty="0" smtClean="0">
                          <a:effectLst/>
                          <a:latin typeface="Helvetica Neue" charset="0"/>
                          <a:ea typeface="Helvetica Neue" charset="0"/>
                          <a:cs typeface="Helvetica Neue" charset="0"/>
                        </a:rPr>
                        <a:t>ктивы</a:t>
                      </a:r>
                      <a:endParaRPr lang="ru-RU" sz="1200" b="1" i="0" dirty="0">
                        <a:effectLst/>
                        <a:latin typeface="Helvetica Neue" charset="0"/>
                        <a:ea typeface="Helvetica Neue" charset="0"/>
                        <a:cs typeface="Helvetica Neue" charset="0"/>
                      </a:endParaRPr>
                    </a:p>
                  </a:txBody>
                  <a:tcPr marL="68580" marR="68580" marT="0" marB="0"/>
                </a:tc>
                <a:tc>
                  <a:txBody>
                    <a:bodyPr/>
                    <a:lstStyle/>
                    <a:p>
                      <a:pPr algn="ctr">
                        <a:spcAft>
                          <a:spcPts val="0"/>
                        </a:spcAft>
                      </a:pPr>
                      <a:r>
                        <a:rPr lang="ru-RU" sz="1200" b="1" i="0">
                          <a:effectLst/>
                          <a:latin typeface="Helvetica Neue" charset="0"/>
                          <a:ea typeface="Helvetica Neue" charset="0"/>
                          <a:cs typeface="Helvetica Neue" charset="0"/>
                        </a:rPr>
                        <a:t>Информация</a:t>
                      </a:r>
                    </a:p>
                  </a:txBody>
                  <a:tcPr marL="68580" marR="68580" marT="0" marB="0"/>
                </a:tc>
                <a:tc>
                  <a:txBody>
                    <a:bodyPr/>
                    <a:lstStyle/>
                    <a:p>
                      <a:pPr algn="ctr">
                        <a:spcAft>
                          <a:spcPts val="0"/>
                        </a:spcAft>
                      </a:pPr>
                      <a:r>
                        <a:rPr lang="ru-RU" sz="1200" b="1" i="0" dirty="0">
                          <a:effectLst/>
                          <a:latin typeface="Helvetica Neue" charset="0"/>
                          <a:ea typeface="Helvetica Neue" charset="0"/>
                          <a:cs typeface="Helvetica Neue" charset="0"/>
                        </a:rPr>
                        <a:t>Объект управления (ОУ</a:t>
                      </a:r>
                      <a:r>
                        <a:rPr lang="ru-RU" sz="1200" b="1" i="0" dirty="0" smtClean="0">
                          <a:effectLst/>
                          <a:latin typeface="Helvetica Neue" charset="0"/>
                          <a:ea typeface="Helvetica Neue" charset="0"/>
                          <a:cs typeface="Helvetica Neue" charset="0"/>
                        </a:rPr>
                        <a:t>) </a:t>
                      </a:r>
                      <a:endParaRPr lang="ru-RU" sz="1200" b="1" i="0" dirty="0">
                        <a:effectLst/>
                        <a:latin typeface="Helvetica Neue" charset="0"/>
                        <a:ea typeface="Helvetica Neue" charset="0"/>
                        <a:cs typeface="Helvetica Neue" charset="0"/>
                      </a:endParaRPr>
                    </a:p>
                  </a:txBody>
                  <a:tcPr marL="68580" marR="68580" marT="0" marB="0"/>
                </a:tc>
                <a:tc>
                  <a:txBody>
                    <a:bodyPr/>
                    <a:lstStyle/>
                    <a:p>
                      <a:pPr algn="ctr">
                        <a:spcAft>
                          <a:spcPts val="0"/>
                        </a:spcAft>
                      </a:pPr>
                      <a:r>
                        <a:rPr lang="ru-RU" sz="1200" b="1" i="0">
                          <a:effectLst/>
                          <a:latin typeface="Helvetica Neue" charset="0"/>
                          <a:ea typeface="Helvetica Neue" charset="0"/>
                          <a:cs typeface="Helvetica Neue" charset="0"/>
                        </a:rPr>
                        <a:t>Персонал и окружающая среда</a:t>
                      </a:r>
                    </a:p>
                  </a:txBody>
                  <a:tcPr marL="68580" marR="68580" marT="0" marB="0"/>
                </a:tc>
              </a:tr>
              <a:tr h="780119">
                <a:tc>
                  <a:txBody>
                    <a:bodyPr/>
                    <a:lstStyle/>
                    <a:p>
                      <a:pPr>
                        <a:spcAft>
                          <a:spcPts val="0"/>
                        </a:spcAft>
                      </a:pPr>
                      <a:r>
                        <a:rPr lang="ru-RU" sz="1200" b="1" i="0" dirty="0">
                          <a:effectLst/>
                          <a:latin typeface="Helvetica Neue" charset="0"/>
                          <a:ea typeface="Helvetica Neue" charset="0"/>
                          <a:cs typeface="Helvetica Neue" charset="0"/>
                        </a:rPr>
                        <a:t>Вид безопасности</a:t>
                      </a:r>
                    </a:p>
                  </a:txBody>
                  <a:tcPr marL="68580" marR="68580" marT="0" marB="0"/>
                </a:tc>
                <a:tc>
                  <a:txBody>
                    <a:bodyPr/>
                    <a:lstStyle/>
                    <a:p>
                      <a:pPr>
                        <a:spcAft>
                          <a:spcPts val="0"/>
                        </a:spcAft>
                      </a:pPr>
                      <a:r>
                        <a:rPr lang="ru-RU" sz="1200" b="1" i="0">
                          <a:effectLst/>
                          <a:latin typeface="Helvetica Neue" charset="0"/>
                          <a:ea typeface="Helvetica Neue" charset="0"/>
                          <a:cs typeface="Helvetica Neue" charset="0"/>
                        </a:rPr>
                        <a:t>Информационная безопасность</a:t>
                      </a:r>
                    </a:p>
                  </a:txBody>
                  <a:tcPr marL="68580" marR="68580" marT="0" marB="0"/>
                </a:tc>
                <a:tc>
                  <a:txBody>
                    <a:bodyPr/>
                    <a:lstStyle/>
                    <a:p>
                      <a:pPr>
                        <a:spcAft>
                          <a:spcPts val="0"/>
                        </a:spcAft>
                      </a:pPr>
                      <a:r>
                        <a:rPr lang="ru-RU" sz="1200" b="1" i="0">
                          <a:effectLst/>
                          <a:latin typeface="Helvetica Neue" charset="0"/>
                          <a:ea typeface="Helvetica Neue" charset="0"/>
                          <a:cs typeface="Helvetica Neue" charset="0"/>
                        </a:rPr>
                        <a:t>Функциональная безопасность</a:t>
                      </a:r>
                    </a:p>
                  </a:txBody>
                  <a:tcPr marL="68580" marR="68580" marT="0" marB="0"/>
                </a:tc>
                <a:tc>
                  <a:txBody>
                    <a:bodyPr/>
                    <a:lstStyle/>
                    <a:p>
                      <a:pPr>
                        <a:spcAft>
                          <a:spcPts val="0"/>
                        </a:spcAft>
                      </a:pPr>
                      <a:r>
                        <a:rPr lang="ru-RU" sz="1200" b="1" i="0" dirty="0">
                          <a:effectLst/>
                          <a:latin typeface="Helvetica Neue" charset="0"/>
                          <a:ea typeface="Helvetica Neue" charset="0"/>
                          <a:cs typeface="Helvetica Neue" charset="0"/>
                        </a:rPr>
                        <a:t>Промышленная безопасность (ядерная, радиационная)</a:t>
                      </a:r>
                    </a:p>
                  </a:txBody>
                  <a:tcPr marL="68580" marR="68580" marT="0" marB="0"/>
                </a:tc>
              </a:tr>
              <a:tr h="1170179">
                <a:tc>
                  <a:txBody>
                    <a:bodyPr/>
                    <a:lstStyle/>
                    <a:p>
                      <a:pPr>
                        <a:spcAft>
                          <a:spcPts val="0"/>
                        </a:spcAft>
                      </a:pPr>
                      <a:r>
                        <a:rPr lang="ru-RU" sz="1200" b="1" i="0">
                          <a:effectLst/>
                          <a:latin typeface="Helvetica Neue" charset="0"/>
                          <a:ea typeface="Helvetica Neue" charset="0"/>
                          <a:cs typeface="Helvetica Neue" charset="0"/>
                        </a:rPr>
                        <a:t>Функции безопасности</a:t>
                      </a:r>
                    </a:p>
                  </a:txBody>
                  <a:tcPr marL="68580" marR="68580" marT="0" marB="0"/>
                </a:tc>
                <a:tc>
                  <a:txBody>
                    <a:bodyPr/>
                    <a:lstStyle/>
                    <a:p>
                      <a:pPr>
                        <a:spcAft>
                          <a:spcPts val="0"/>
                        </a:spcAft>
                      </a:pPr>
                      <a:r>
                        <a:rPr lang="ru-RU" sz="1200" b="1" i="0">
                          <a:effectLst/>
                          <a:latin typeface="Helvetica Neue" charset="0"/>
                          <a:ea typeface="Helvetica Neue" charset="0"/>
                          <a:cs typeface="Helvetica Neue" charset="0"/>
                        </a:rPr>
                        <a:t>Функции безопасности, определяемые стандартами по ИБ</a:t>
                      </a:r>
                    </a:p>
                  </a:txBody>
                  <a:tcPr marL="68580" marR="68580" marT="0" marB="0"/>
                </a:tc>
                <a:tc>
                  <a:txBody>
                    <a:bodyPr/>
                    <a:lstStyle/>
                    <a:p>
                      <a:pPr>
                        <a:spcAft>
                          <a:spcPts val="0"/>
                        </a:spcAft>
                      </a:pPr>
                      <a:r>
                        <a:rPr lang="ru-RU" sz="1200" b="1" i="0">
                          <a:effectLst/>
                          <a:latin typeface="Helvetica Neue" charset="0"/>
                          <a:ea typeface="Helvetica Neue" charset="0"/>
                          <a:cs typeface="Helvetica Neue" charset="0"/>
                        </a:rPr>
                        <a:t>Функции безопасности, определяемые свойствами объекта (отраслевые стандарты)</a:t>
                      </a:r>
                    </a:p>
                  </a:txBody>
                  <a:tcPr marL="68580" marR="68580" marT="0" marB="0"/>
                </a:tc>
                <a:tc>
                  <a:txBody>
                    <a:bodyPr/>
                    <a:lstStyle/>
                    <a:p>
                      <a:pPr>
                        <a:spcAft>
                          <a:spcPts val="0"/>
                        </a:spcAft>
                      </a:pPr>
                      <a:r>
                        <a:rPr lang="ru-RU" sz="1200" b="1" i="0" dirty="0">
                          <a:effectLst/>
                          <a:latin typeface="Helvetica Neue" charset="0"/>
                          <a:ea typeface="Helvetica Neue" charset="0"/>
                          <a:cs typeface="Helvetica Neue" charset="0"/>
                        </a:rPr>
                        <a:t>Функции безопасности </a:t>
                      </a:r>
                      <a:r>
                        <a:rPr lang="ru-RU" sz="1200" b="1" i="0" dirty="0" smtClean="0">
                          <a:effectLst/>
                          <a:latin typeface="Helvetica Neue" charset="0"/>
                          <a:ea typeface="Helvetica Neue" charset="0"/>
                          <a:cs typeface="Helvetica Neue" charset="0"/>
                        </a:rPr>
                        <a:t>определяемые, </a:t>
                      </a:r>
                      <a:r>
                        <a:rPr lang="ru-RU" sz="1200" b="1" i="0" dirty="0">
                          <a:effectLst/>
                          <a:latin typeface="Helvetica Neue" charset="0"/>
                          <a:ea typeface="Helvetica Neue" charset="0"/>
                          <a:cs typeface="Helvetica Neue" charset="0"/>
                        </a:rPr>
                        <a:t>ФНП</a:t>
                      </a:r>
                    </a:p>
                  </a:txBody>
                  <a:tcPr marL="68580" marR="68580" marT="0" marB="0"/>
                </a:tc>
              </a:tr>
              <a:tr h="1365209">
                <a:tc rowSpan="2">
                  <a:txBody>
                    <a:bodyPr/>
                    <a:lstStyle/>
                    <a:p>
                      <a:pPr>
                        <a:spcAft>
                          <a:spcPts val="0"/>
                        </a:spcAft>
                      </a:pPr>
                      <a:r>
                        <a:rPr lang="ru-RU" sz="1200" b="1" i="0" dirty="0" smtClean="0">
                          <a:effectLst/>
                          <a:latin typeface="Helvetica Neue" charset="0"/>
                          <a:ea typeface="Helvetica Neue" charset="0"/>
                          <a:cs typeface="Helvetica Neue" charset="0"/>
                        </a:rPr>
                        <a:t>Полнота </a:t>
                      </a:r>
                      <a:r>
                        <a:rPr lang="ru-RU" sz="1200" b="1" i="0" dirty="0">
                          <a:effectLst/>
                          <a:latin typeface="Helvetica Neue" charset="0"/>
                          <a:ea typeface="Helvetica Neue" charset="0"/>
                          <a:cs typeface="Helvetica Neue" charset="0"/>
                        </a:rPr>
                        <a:t>безопасности</a:t>
                      </a:r>
                    </a:p>
                  </a:txBody>
                  <a:tcPr marL="68580" marR="68580" marT="0" marB="0"/>
                </a:tc>
                <a:tc>
                  <a:txBody>
                    <a:bodyPr/>
                    <a:lstStyle/>
                    <a:p>
                      <a:pPr>
                        <a:spcAft>
                          <a:spcPts val="0"/>
                        </a:spcAft>
                      </a:pPr>
                      <a:r>
                        <a:rPr lang="ru-RU" sz="1200" b="1" i="0" dirty="0" smtClean="0">
                          <a:effectLst/>
                          <a:latin typeface="Helvetica Neue" charset="0"/>
                          <a:ea typeface="Helvetica Neue" charset="0"/>
                          <a:cs typeface="Helvetica Neue" charset="0"/>
                        </a:rPr>
                        <a:t>Меры, </a:t>
                      </a:r>
                      <a:r>
                        <a:rPr lang="ru-RU" sz="1200" b="1" i="0" dirty="0">
                          <a:effectLst/>
                          <a:latin typeface="Helvetica Neue" charset="0"/>
                          <a:ea typeface="Helvetica Neue" charset="0"/>
                          <a:cs typeface="Helvetica Neue" charset="0"/>
                        </a:rPr>
                        <a:t>обеспечивающие </a:t>
                      </a:r>
                      <a:r>
                        <a:rPr lang="ru-RU" sz="1200" b="1" i="0" dirty="0" smtClean="0">
                          <a:effectLst/>
                          <a:latin typeface="Helvetica Neue" charset="0"/>
                          <a:ea typeface="Helvetica Neue" charset="0"/>
                          <a:cs typeface="Helvetica Neue" charset="0"/>
                        </a:rPr>
                        <a:t>полноту безопасности </a:t>
                      </a:r>
                      <a:r>
                        <a:rPr lang="ru-RU" sz="1200" b="1" i="0" dirty="0">
                          <a:effectLst/>
                          <a:latin typeface="Helvetica Neue" charset="0"/>
                          <a:ea typeface="Helvetica Neue" charset="0"/>
                          <a:cs typeface="Helvetica Neue" charset="0"/>
                        </a:rPr>
                        <a:t>(конфиденциальность, целостность, доступность информации)</a:t>
                      </a:r>
                    </a:p>
                  </a:txBody>
                  <a:tcPr marL="68580" marR="68580" marT="0" marB="0"/>
                </a:tc>
                <a:tc>
                  <a:txBody>
                    <a:bodyPr/>
                    <a:lstStyle/>
                    <a:p>
                      <a:pPr>
                        <a:spcAft>
                          <a:spcPts val="0"/>
                        </a:spcAft>
                      </a:pPr>
                      <a:r>
                        <a:rPr lang="ru-RU" sz="1200" b="1" i="0" dirty="0">
                          <a:effectLst/>
                          <a:latin typeface="Helvetica Neue" charset="0"/>
                          <a:ea typeface="Helvetica Neue" charset="0"/>
                          <a:cs typeface="Helvetica Neue" charset="0"/>
                        </a:rPr>
                        <a:t>Свойства элементов </a:t>
                      </a:r>
                      <a:r>
                        <a:rPr lang="ru-RU" sz="1200" b="1" i="0" dirty="0" smtClean="0">
                          <a:effectLst/>
                          <a:latin typeface="Helvetica Neue" charset="0"/>
                          <a:ea typeface="Helvetica Neue" charset="0"/>
                          <a:cs typeface="Helvetica Neue" charset="0"/>
                        </a:rPr>
                        <a:t>систем, отвечающие </a:t>
                      </a:r>
                      <a:r>
                        <a:rPr lang="ru-RU" sz="1200" b="1" i="0" dirty="0">
                          <a:effectLst/>
                          <a:latin typeface="Helvetica Neue" charset="0"/>
                          <a:ea typeface="Helvetica Neue" charset="0"/>
                          <a:cs typeface="Helvetica Neue" charset="0"/>
                        </a:rPr>
                        <a:t>уровню </a:t>
                      </a:r>
                      <a:r>
                        <a:rPr lang="ru-RU" sz="1200" b="1" i="0" dirty="0" smtClean="0">
                          <a:effectLst/>
                          <a:latin typeface="Helvetica Neue" charset="0"/>
                          <a:ea typeface="Helvetica Neue" charset="0"/>
                          <a:cs typeface="Helvetica Neue" charset="0"/>
                        </a:rPr>
                        <a:t>полноты безопасности (обеспечивающие </a:t>
                      </a:r>
                      <a:r>
                        <a:rPr lang="ru-RU" sz="1200" b="1" i="0" dirty="0">
                          <a:effectLst/>
                          <a:latin typeface="Helvetica Neue" charset="0"/>
                          <a:ea typeface="Helvetica Neue" charset="0"/>
                          <a:cs typeface="Helvetica Neue" charset="0"/>
                        </a:rPr>
                        <a:t>целостность безопасности)</a:t>
                      </a:r>
                    </a:p>
                  </a:txBody>
                  <a:tcPr marL="68580" marR="68580" marT="0" marB="0"/>
                </a:tc>
                <a:tc>
                  <a:txBody>
                    <a:bodyPr/>
                    <a:lstStyle/>
                    <a:p>
                      <a:pPr>
                        <a:spcAft>
                          <a:spcPts val="0"/>
                        </a:spcAft>
                      </a:pPr>
                      <a:r>
                        <a:rPr lang="ru-RU" sz="1200" b="1" i="0" dirty="0">
                          <a:effectLst/>
                          <a:latin typeface="Helvetica Neue" charset="0"/>
                          <a:ea typeface="Helvetica Neue" charset="0"/>
                          <a:cs typeface="Helvetica Neue" charset="0"/>
                        </a:rPr>
                        <a:t>Свойства элементов систем, </a:t>
                      </a:r>
                      <a:r>
                        <a:rPr lang="ru-RU" sz="1200" b="1" i="0" dirty="0" smtClean="0">
                          <a:effectLst/>
                          <a:latin typeface="Helvetica Neue" charset="0"/>
                          <a:ea typeface="Helvetica Neue" charset="0"/>
                          <a:cs typeface="Helvetica Neue" charset="0"/>
                        </a:rPr>
                        <a:t>отвечающие </a:t>
                      </a:r>
                      <a:r>
                        <a:rPr lang="ru-RU" sz="1200" b="1" i="0" dirty="0">
                          <a:effectLst/>
                          <a:latin typeface="Helvetica Neue" charset="0"/>
                          <a:ea typeface="Helvetica Neue" charset="0"/>
                          <a:cs typeface="Helvetica Neue" charset="0"/>
                        </a:rPr>
                        <a:t>требованиям ПБ</a:t>
                      </a:r>
                    </a:p>
                  </a:txBody>
                  <a:tcPr marL="68580" marR="68580" marT="0" marB="0"/>
                </a:tc>
              </a:tr>
              <a:tr h="585090">
                <a:tc vMerge="1">
                  <a:txBody>
                    <a:bodyPr/>
                    <a:lstStyle/>
                    <a:p>
                      <a:endParaRPr lang="ru-RU"/>
                    </a:p>
                  </a:txBody>
                  <a:tcPr/>
                </a:tc>
                <a:tc>
                  <a:txBody>
                    <a:bodyPr/>
                    <a:lstStyle/>
                    <a:p>
                      <a:pPr>
                        <a:spcAft>
                          <a:spcPts val="0"/>
                        </a:spcAft>
                      </a:pPr>
                      <a:r>
                        <a:rPr lang="ru-RU" sz="1200" b="1" i="0" dirty="0">
                          <a:effectLst/>
                          <a:latin typeface="Helvetica Neue" charset="0"/>
                          <a:ea typeface="Helvetica Neue" charset="0"/>
                          <a:cs typeface="Helvetica Neue" charset="0"/>
                        </a:rPr>
                        <a:t> </a:t>
                      </a:r>
                    </a:p>
                  </a:txBody>
                  <a:tcPr marL="68580" marR="68580" marT="0" marB="0"/>
                </a:tc>
                <a:tc>
                  <a:txBody>
                    <a:bodyPr/>
                    <a:lstStyle/>
                    <a:p>
                      <a:pPr>
                        <a:spcAft>
                          <a:spcPts val="0"/>
                        </a:spcAft>
                      </a:pPr>
                      <a:r>
                        <a:rPr lang="ru-RU" sz="1200" b="1" i="0" dirty="0" smtClean="0">
                          <a:effectLst/>
                          <a:latin typeface="Helvetica Neue" charset="0"/>
                          <a:ea typeface="Helvetica Neue" charset="0"/>
                          <a:cs typeface="Helvetica Neue" charset="0"/>
                        </a:rPr>
                        <a:t>Меры,</a:t>
                      </a:r>
                    </a:p>
                    <a:p>
                      <a:pPr>
                        <a:spcAft>
                          <a:spcPts val="0"/>
                        </a:spcAft>
                      </a:pPr>
                      <a:r>
                        <a:rPr lang="ru-RU" sz="1200" b="1" i="0" dirty="0" smtClean="0">
                          <a:effectLst/>
                          <a:latin typeface="Helvetica Neue" charset="0"/>
                          <a:ea typeface="Helvetica Neue" charset="0"/>
                          <a:cs typeface="Helvetica Neue" charset="0"/>
                        </a:rPr>
                        <a:t>обеспечивающие полноту безопасности</a:t>
                      </a:r>
                      <a:endParaRPr lang="ru-RU" sz="1200" b="1" i="0" dirty="0">
                        <a:effectLst/>
                        <a:latin typeface="Helvetica Neue" charset="0"/>
                        <a:ea typeface="Helvetica Neue" charset="0"/>
                        <a:cs typeface="Helvetica Neue" charset="0"/>
                      </a:endParaRPr>
                    </a:p>
                  </a:txBody>
                  <a:tcPr marL="68580" marR="68580" marT="0" marB="0"/>
                </a:tc>
                <a:tc>
                  <a:txBody>
                    <a:bodyPr/>
                    <a:lstStyle/>
                    <a:p>
                      <a:pPr>
                        <a:spcAft>
                          <a:spcPts val="0"/>
                        </a:spcAft>
                      </a:pPr>
                      <a:r>
                        <a:rPr lang="ru-RU" sz="1200" b="1" i="0" dirty="0">
                          <a:effectLst/>
                          <a:latin typeface="Helvetica Neue" charset="0"/>
                          <a:ea typeface="Helvetica Neue" charset="0"/>
                          <a:cs typeface="Helvetica Neue" charset="0"/>
                        </a:rPr>
                        <a:t>Свойства процедур, отвечающие требованиям ПБ</a:t>
                      </a:r>
                    </a:p>
                  </a:txBody>
                  <a:tcPr marL="68580" marR="68580" marT="0" marB="0"/>
                </a:tc>
              </a:tr>
            </a:tbl>
          </a:graphicData>
        </a:graphic>
      </p:graphicFrame>
      <p:cxnSp>
        <p:nvCxnSpPr>
          <p:cNvPr id="13" name="Прямая со стрелкой 12"/>
          <p:cNvCxnSpPr/>
          <p:nvPr/>
        </p:nvCxnSpPr>
        <p:spPr>
          <a:xfrm flipH="1">
            <a:off x="5902037" y="4346012"/>
            <a:ext cx="5581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2327563" y="1020454"/>
            <a:ext cx="5925787" cy="629392"/>
          </a:xfrm>
          <a:prstGeom prst="rect">
            <a:avLst/>
          </a:prstGeom>
          <a:solidFill>
            <a:srgbClr val="FFC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0" y="5825348"/>
            <a:ext cx="9930251" cy="1032652"/>
          </a:xfrm>
          <a:prstGeom prst="rect">
            <a:avLst/>
          </a:prstGeom>
          <a:solidFill>
            <a:srgbClr val="D4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 name="Пятиугольник 37"/>
          <p:cNvSpPr/>
          <p:nvPr/>
        </p:nvSpPr>
        <p:spPr>
          <a:xfrm>
            <a:off x="0" y="5825348"/>
            <a:ext cx="1496291" cy="1032652"/>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3">
                    <a:lumMod val="20000"/>
                    <a:lumOff val="80000"/>
                  </a:schemeClr>
                </a:solidFill>
                <a:latin typeface="Helvetica Neue Condensed" charset="0"/>
                <a:ea typeface="Helvetica Neue Condensed" charset="0"/>
                <a:cs typeface="Helvetica Neue Condensed" charset="0"/>
              </a:rPr>
              <a:t>!</a:t>
            </a:r>
            <a:endParaRPr lang="ru-RU" sz="2800" b="1" dirty="0">
              <a:solidFill>
                <a:schemeClr val="accent3">
                  <a:lumMod val="20000"/>
                  <a:lumOff val="80000"/>
                </a:schemeClr>
              </a:solidFill>
              <a:latin typeface="Helvetica Neue Condensed" charset="0"/>
              <a:ea typeface="Helvetica Neue Condensed" charset="0"/>
              <a:cs typeface="Helvetica Neue Condensed" charset="0"/>
            </a:endParaRPr>
          </a:p>
        </p:txBody>
      </p:sp>
      <p:sp>
        <p:nvSpPr>
          <p:cNvPr id="40" name="Прямоугольник 39"/>
          <p:cNvSpPr/>
          <p:nvPr/>
        </p:nvSpPr>
        <p:spPr>
          <a:xfrm>
            <a:off x="1021279" y="5782927"/>
            <a:ext cx="8874644" cy="1077218"/>
          </a:xfrm>
          <a:prstGeom prst="rect">
            <a:avLst/>
          </a:prstGeom>
        </p:spPr>
        <p:txBody>
          <a:bodyPr wrap="square">
            <a:spAutoFit/>
          </a:bodyPr>
          <a:lstStyle/>
          <a:p>
            <a:pPr lvl="1" algn="just">
              <a:buClr>
                <a:srgbClr val="325076"/>
              </a:buClr>
            </a:pPr>
            <a:r>
              <a:rPr lang="ru-RU" sz="1600" b="1" dirty="0" smtClean="0">
                <a:latin typeface="Helvetica Neue" charset="0"/>
                <a:ea typeface="Helvetica Neue" charset="0"/>
                <a:cs typeface="Helvetica Neue" charset="0"/>
              </a:rPr>
              <a:t>Полнота </a:t>
            </a:r>
            <a:r>
              <a:rPr lang="ru-RU" sz="1600" b="1" dirty="0">
                <a:latin typeface="Helvetica Neue" charset="0"/>
                <a:ea typeface="Helvetica Neue" charset="0"/>
                <a:cs typeface="Helvetica Neue" charset="0"/>
              </a:rPr>
              <a:t>безопасности характеризует способность систем, оборудования или установки, связанных с безопасностью, выполнять требуемые функции безопасности. Чем выше </a:t>
            </a:r>
            <a:r>
              <a:rPr lang="ru-RU" sz="1600" b="1" dirty="0" smtClean="0">
                <a:latin typeface="Helvetica Neue" charset="0"/>
                <a:ea typeface="Helvetica Neue" charset="0"/>
                <a:cs typeface="Helvetica Neue" charset="0"/>
              </a:rPr>
              <a:t>полнота, </a:t>
            </a:r>
            <a:r>
              <a:rPr lang="ru-RU" sz="1600" b="1" dirty="0">
                <a:latin typeface="Helvetica Neue" charset="0"/>
                <a:ea typeface="Helvetica Neue" charset="0"/>
                <a:cs typeface="Helvetica Neue" charset="0"/>
              </a:rPr>
              <a:t>тем меньше вероятность, что оборудование не выполнит требуемые функции. </a:t>
            </a:r>
            <a:r>
              <a:rPr lang="ru-RU" sz="1600" b="1" dirty="0" smtClean="0">
                <a:latin typeface="Helvetica Neue" charset="0"/>
                <a:ea typeface="Helvetica Neue" charset="0"/>
                <a:cs typeface="Helvetica Neue" charset="0"/>
              </a:rPr>
              <a:t> </a:t>
            </a:r>
            <a:r>
              <a:rPr lang="en-US" sz="1600" b="1" dirty="0" smtClean="0">
                <a:latin typeface="Helvetica Neue" charset="0"/>
                <a:ea typeface="Helvetica Neue" charset="0"/>
                <a:cs typeface="Helvetica Neue" charset="0"/>
              </a:rPr>
              <a:t>(I</a:t>
            </a:r>
            <a:r>
              <a:rPr lang="de-DE" sz="1600" b="1" dirty="0" smtClean="0">
                <a:latin typeface="Helvetica Neue" charset="0"/>
                <a:ea typeface="Helvetica Neue" charset="0"/>
                <a:cs typeface="Helvetica Neue" charset="0"/>
              </a:rPr>
              <a:t>EC 61508)</a:t>
            </a:r>
            <a:endParaRPr lang="ru-RU" sz="1600" b="1" dirty="0">
              <a:solidFill>
                <a:schemeClr val="tx1">
                  <a:lumMod val="75000"/>
                  <a:lumOff val="25000"/>
                </a:schemeClr>
              </a:solidFill>
              <a:latin typeface="Helvetica Neue" charset="0"/>
              <a:ea typeface="Helvetica Neue" charset="0"/>
              <a:cs typeface="Helvetica Neue" charset="0"/>
            </a:endParaRPr>
          </a:p>
        </p:txBody>
      </p:sp>
      <p:cxnSp>
        <p:nvCxnSpPr>
          <p:cNvPr id="50" name="Прямая со стрелкой 49"/>
          <p:cNvCxnSpPr/>
          <p:nvPr/>
        </p:nvCxnSpPr>
        <p:spPr>
          <a:xfrm flipH="1">
            <a:off x="5759534" y="5221380"/>
            <a:ext cx="5581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1069" name="Прямая со стрелкой 301068"/>
          <p:cNvCxnSpPr/>
          <p:nvPr/>
        </p:nvCxnSpPr>
        <p:spPr>
          <a:xfrm>
            <a:off x="3740728" y="3365592"/>
            <a:ext cx="641267" cy="45126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a:off x="3740727" y="4820309"/>
            <a:ext cx="641267" cy="45126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p:nvPr/>
        </p:nvCxnSpPr>
        <p:spPr>
          <a:xfrm>
            <a:off x="5920729" y="3039709"/>
            <a:ext cx="715891" cy="20184"/>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C:\Users\babaev\Desktop\vniiaes.jpg"/>
          <p:cNvPicPr>
            <a:picLocks noChangeAspect="1" noChangeArrowheads="1"/>
          </p:cNvPicPr>
          <p:nvPr/>
        </p:nvPicPr>
        <p:blipFill>
          <a:blip r:embed="rId3" cstate="print"/>
          <a:srcRect/>
          <a:stretch>
            <a:fillRect/>
          </a:stretch>
        </p:blipFill>
        <p:spPr bwMode="auto">
          <a:xfrm>
            <a:off x="1705609" y="1351128"/>
            <a:ext cx="7001661" cy="5251246"/>
          </a:xfrm>
          <a:prstGeom prst="rect">
            <a:avLst/>
          </a:prstGeom>
          <a:noFill/>
        </p:spPr>
      </p:pic>
      <p:sp>
        <p:nvSpPr>
          <p:cNvPr id="9" name="Заголовок 8"/>
          <p:cNvSpPr>
            <a:spLocks noGrp="1"/>
          </p:cNvSpPr>
          <p:nvPr>
            <p:ph type="title"/>
          </p:nvPr>
        </p:nvSpPr>
        <p:spPr/>
        <p:txBody>
          <a:bodyPr/>
          <a:lstStyle/>
          <a:p>
            <a:r>
              <a:rPr lang="ru-RU" dirty="0" smtClean="0">
                <a:latin typeface="Helvetica Neue Condensed Black" charset="0"/>
                <a:ea typeface="Helvetica Neue Condensed Black" charset="0"/>
                <a:cs typeface="Helvetica Neue Condensed Black" charset="0"/>
              </a:rPr>
              <a:t>ЗАКЛЮЧЕНИЕ</a:t>
            </a:r>
            <a:endParaRPr lang="ru-RU" dirty="0">
              <a:latin typeface="Helvetica Neue Condensed Black" charset="0"/>
              <a:ea typeface="Helvetica Neue Condensed Black" charset="0"/>
              <a:cs typeface="Helvetica Neue Condensed Black" charset="0"/>
            </a:endParaRPr>
          </a:p>
        </p:txBody>
      </p:sp>
      <p:sp>
        <p:nvSpPr>
          <p:cNvPr id="95234"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5" name="Picture 3" descr="C:\Users\babaev\Desktop\Titlebar_RU.png"/>
          <p:cNvPicPr>
            <a:picLocks noChangeAspect="1" noChangeArrowheads="1"/>
          </p:cNvPicPr>
          <p:nvPr/>
        </p:nvPicPr>
        <p:blipFill>
          <a:blip r:embed="rId4" cstate="print"/>
          <a:srcRect/>
          <a:stretch>
            <a:fillRect/>
          </a:stretch>
        </p:blipFill>
        <p:spPr bwMode="auto">
          <a:xfrm>
            <a:off x="7219950" y="101600"/>
            <a:ext cx="2686050" cy="857250"/>
          </a:xfrm>
          <a:prstGeom prst="rect">
            <a:avLst/>
          </a:prstGeom>
          <a:noFill/>
        </p:spPr>
      </p:pic>
      <p:sp>
        <p:nvSpPr>
          <p:cNvPr id="3" name="Прямоугольник 2"/>
          <p:cNvSpPr/>
          <p:nvPr/>
        </p:nvSpPr>
        <p:spPr>
          <a:xfrm>
            <a:off x="2096897" y="3161207"/>
            <a:ext cx="6151043" cy="646331"/>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r>
              <a:rPr lang="ru-RU" sz="3600" b="1" dirty="0">
                <a:solidFill>
                  <a:schemeClr val="tx1"/>
                </a:solidFill>
                <a:effectLst>
                  <a:outerShdw blurRad="38100" dist="38100" dir="2700000" algn="tl">
                    <a:srgbClr val="000000">
                      <a:alpha val="43137"/>
                    </a:srgbClr>
                  </a:outerShdw>
                </a:effectLst>
                <a:latin typeface="Helvetica Neue" charset="0"/>
                <a:ea typeface="Helvetica Neue" charset="0"/>
                <a:cs typeface="Helvetica Neue" charset="0"/>
              </a:rPr>
              <a:t>СПАСИБО ЗА ВНИМАНИЕ</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dirty="0" smtClean="0">
                <a:latin typeface="Times New Roman" charset="0"/>
                <a:ea typeface="Times New Roman" charset="0"/>
                <a:cs typeface="Times New Roman" charset="0"/>
              </a:rPr>
              <a:t>СОДЕРЖАНИЕ</a:t>
            </a:r>
            <a:endParaRPr lang="ru-RU" dirty="0">
              <a:latin typeface="Times New Roman" charset="0"/>
              <a:ea typeface="Times New Roman" charset="0"/>
              <a:cs typeface="Times New Roman" charset="0"/>
            </a:endParaRPr>
          </a:p>
        </p:txBody>
      </p:sp>
      <p:sp>
        <p:nvSpPr>
          <p:cNvPr id="8" name="Text Box 6"/>
          <p:cNvSpPr txBox="1">
            <a:spLocks noChangeArrowheads="1"/>
          </p:cNvSpPr>
          <p:nvPr/>
        </p:nvSpPr>
        <p:spPr bwMode="auto">
          <a:xfrm>
            <a:off x="440102" y="1528997"/>
            <a:ext cx="6764261" cy="344773"/>
          </a:xfrm>
          <a:prstGeom prst="rect">
            <a:avLst/>
          </a:prstGeom>
          <a:solidFill>
            <a:srgbClr val="7CC9DF"/>
          </a:solidFill>
          <a:ln>
            <a:noFill/>
          </a:ln>
          <a:effectLst/>
          <a:extLst/>
        </p:spPr>
        <p:txBody>
          <a:bodyPr anchor="ctr"/>
          <a:lstStyle>
            <a:lvl1pPr>
              <a:spcBef>
                <a:spcPct val="40000"/>
              </a:spcBef>
              <a:spcAft>
                <a:spcPct val="20000"/>
              </a:spcAft>
              <a:buBlip>
                <a:blip r:embed="rId2"/>
              </a:buBlip>
              <a:defRPr sz="2600">
                <a:solidFill>
                  <a:schemeClr val="tx1"/>
                </a:solidFill>
                <a:latin typeface="Arial" panose="020B0604020202020204" pitchFamily="34" charset="0"/>
              </a:defRPr>
            </a:lvl1pPr>
            <a:lvl2pPr marL="742950" indent="-285750">
              <a:spcAft>
                <a:spcPct val="20000"/>
              </a:spcAft>
              <a:buBlip>
                <a:blip r:embed="rId3"/>
              </a:buBlip>
              <a:defRPr sz="2400">
                <a:solidFill>
                  <a:schemeClr val="tx1"/>
                </a:solidFill>
                <a:latin typeface="Arial" panose="020B0604020202020204" pitchFamily="34" charset="0"/>
              </a:defRPr>
            </a:lvl2pPr>
            <a:lvl3pPr marL="1143000" indent="-228600">
              <a:spcAft>
                <a:spcPct val="30000"/>
              </a:spcAft>
              <a:buBlip>
                <a:blip r:embed="rId3"/>
              </a:buBlip>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ru-RU" altLang="ru-RU" sz="1400" b="1" dirty="0" smtClean="0">
                <a:solidFill>
                  <a:schemeClr val="bg1"/>
                </a:solidFill>
                <a:latin typeface="+mn-lt"/>
              </a:rPr>
              <a:t>О  ЦЕНТРЕ КОМПЕТЕНЦИЙ ПО КИБЕРБЕЗОПАСНОСТИ АСУ ТП АЭС</a:t>
            </a:r>
            <a:endParaRPr lang="ru-RU" altLang="ru-RU" sz="1400" b="1" dirty="0">
              <a:solidFill>
                <a:schemeClr val="bg1"/>
              </a:solidFill>
              <a:latin typeface="+mn-lt"/>
            </a:endParaRPr>
          </a:p>
        </p:txBody>
      </p:sp>
      <p:sp>
        <p:nvSpPr>
          <p:cNvPr id="9" name="Text Box 6"/>
          <p:cNvSpPr txBox="1">
            <a:spLocks noChangeArrowheads="1"/>
          </p:cNvSpPr>
          <p:nvPr/>
        </p:nvSpPr>
        <p:spPr bwMode="auto">
          <a:xfrm>
            <a:off x="440103" y="2246904"/>
            <a:ext cx="6764261" cy="344773"/>
          </a:xfrm>
          <a:prstGeom prst="rect">
            <a:avLst/>
          </a:prstGeom>
          <a:solidFill>
            <a:srgbClr val="0070BA"/>
          </a:solidFill>
          <a:ln>
            <a:noFill/>
          </a:ln>
          <a:effectLst/>
          <a:extLst/>
        </p:spPr>
        <p:txBody>
          <a:bodyPr anchor="ctr"/>
          <a:lstStyle>
            <a:lvl1pPr>
              <a:spcBef>
                <a:spcPct val="40000"/>
              </a:spcBef>
              <a:spcAft>
                <a:spcPct val="20000"/>
              </a:spcAft>
              <a:buBlip>
                <a:blip r:embed="rId2"/>
              </a:buBlip>
              <a:defRPr sz="2600">
                <a:solidFill>
                  <a:schemeClr val="tx1"/>
                </a:solidFill>
                <a:latin typeface="Arial" panose="020B0604020202020204" pitchFamily="34" charset="0"/>
              </a:defRPr>
            </a:lvl1pPr>
            <a:lvl2pPr marL="742950" indent="-285750">
              <a:spcAft>
                <a:spcPct val="20000"/>
              </a:spcAft>
              <a:buBlip>
                <a:blip r:embed="rId3"/>
              </a:buBlip>
              <a:defRPr sz="2400">
                <a:solidFill>
                  <a:schemeClr val="tx1"/>
                </a:solidFill>
                <a:latin typeface="Arial" panose="020B0604020202020204" pitchFamily="34" charset="0"/>
              </a:defRPr>
            </a:lvl2pPr>
            <a:lvl3pPr marL="1143000" indent="-228600">
              <a:spcAft>
                <a:spcPct val="30000"/>
              </a:spcAft>
              <a:buBlip>
                <a:blip r:embed="rId3"/>
              </a:buBlip>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ru-RU" altLang="ru-RU" sz="1400" b="1" dirty="0" smtClean="0">
                <a:solidFill>
                  <a:schemeClr val="bg1"/>
                </a:solidFill>
                <a:latin typeface="+mn-lt"/>
              </a:rPr>
              <a:t>ПЕРВООЧЕРЕДНЫЕ РАБОТЫ</a:t>
            </a:r>
            <a:endParaRPr lang="ru-RU" altLang="ru-RU" sz="1400" b="1" dirty="0">
              <a:solidFill>
                <a:schemeClr val="bg1"/>
              </a:solidFill>
              <a:latin typeface="+mn-lt"/>
            </a:endParaRPr>
          </a:p>
        </p:txBody>
      </p:sp>
      <p:sp>
        <p:nvSpPr>
          <p:cNvPr id="10" name="Text Box 6"/>
          <p:cNvSpPr txBox="1">
            <a:spLocks noChangeArrowheads="1"/>
          </p:cNvSpPr>
          <p:nvPr/>
        </p:nvSpPr>
        <p:spPr bwMode="auto">
          <a:xfrm>
            <a:off x="440103" y="2964811"/>
            <a:ext cx="6745788" cy="344773"/>
          </a:xfrm>
          <a:prstGeom prst="rect">
            <a:avLst/>
          </a:prstGeom>
          <a:solidFill>
            <a:srgbClr val="0070BA"/>
          </a:solidFill>
          <a:ln>
            <a:noFill/>
          </a:ln>
          <a:effectLst/>
          <a:extLst/>
        </p:spPr>
        <p:txBody>
          <a:bodyPr anchor="ctr"/>
          <a:lstStyle>
            <a:lvl1pPr>
              <a:spcBef>
                <a:spcPct val="40000"/>
              </a:spcBef>
              <a:spcAft>
                <a:spcPct val="20000"/>
              </a:spcAft>
              <a:buBlip>
                <a:blip r:embed="rId2"/>
              </a:buBlip>
              <a:defRPr sz="2600">
                <a:solidFill>
                  <a:schemeClr val="tx1"/>
                </a:solidFill>
                <a:latin typeface="Arial" panose="020B0604020202020204" pitchFamily="34" charset="0"/>
              </a:defRPr>
            </a:lvl1pPr>
            <a:lvl2pPr marL="742950" indent="-285750">
              <a:spcAft>
                <a:spcPct val="20000"/>
              </a:spcAft>
              <a:buBlip>
                <a:blip r:embed="rId3"/>
              </a:buBlip>
              <a:defRPr sz="2400">
                <a:solidFill>
                  <a:schemeClr val="tx1"/>
                </a:solidFill>
                <a:latin typeface="Arial" panose="020B0604020202020204" pitchFamily="34" charset="0"/>
              </a:defRPr>
            </a:lvl2pPr>
            <a:lvl3pPr marL="1143000" indent="-228600">
              <a:spcAft>
                <a:spcPct val="30000"/>
              </a:spcAft>
              <a:buBlip>
                <a:blip r:embed="rId3"/>
              </a:buBlip>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None/>
            </a:pPr>
            <a:r>
              <a:rPr lang="ru-RU" altLang="ru-RU" sz="1400" b="1" dirty="0" smtClean="0">
                <a:solidFill>
                  <a:schemeClr val="bg1"/>
                </a:solidFill>
              </a:rPr>
              <a:t>ОСНОВНЫЕ НОРМАТИВНЫЕ ДОКУМЕНТЫ</a:t>
            </a:r>
            <a:endParaRPr lang="ru-RU" altLang="ru-RU" sz="1400" b="1" dirty="0">
              <a:solidFill>
                <a:schemeClr val="bg1"/>
              </a:solidFill>
              <a:latin typeface="+mn-lt"/>
            </a:endParaRPr>
          </a:p>
        </p:txBody>
      </p:sp>
      <p:sp>
        <p:nvSpPr>
          <p:cNvPr id="11" name="Text Box 6"/>
          <p:cNvSpPr txBox="1">
            <a:spLocks noChangeArrowheads="1"/>
          </p:cNvSpPr>
          <p:nvPr/>
        </p:nvSpPr>
        <p:spPr bwMode="auto">
          <a:xfrm>
            <a:off x="440103" y="3682718"/>
            <a:ext cx="6727315" cy="344773"/>
          </a:xfrm>
          <a:prstGeom prst="rect">
            <a:avLst/>
          </a:prstGeom>
          <a:solidFill>
            <a:srgbClr val="0070BA"/>
          </a:solidFill>
          <a:ln>
            <a:noFill/>
          </a:ln>
          <a:effectLst/>
          <a:extLst/>
        </p:spPr>
        <p:txBody>
          <a:bodyPr anchor="ctr"/>
          <a:lstStyle>
            <a:lvl1pPr>
              <a:spcBef>
                <a:spcPct val="40000"/>
              </a:spcBef>
              <a:spcAft>
                <a:spcPct val="20000"/>
              </a:spcAft>
              <a:buBlip>
                <a:blip r:embed="rId2"/>
              </a:buBlip>
              <a:defRPr sz="2600">
                <a:solidFill>
                  <a:schemeClr val="tx1"/>
                </a:solidFill>
                <a:latin typeface="Arial" panose="020B0604020202020204" pitchFamily="34" charset="0"/>
              </a:defRPr>
            </a:lvl1pPr>
            <a:lvl2pPr marL="742950" indent="-285750">
              <a:spcAft>
                <a:spcPct val="20000"/>
              </a:spcAft>
              <a:buBlip>
                <a:blip r:embed="rId3"/>
              </a:buBlip>
              <a:defRPr sz="2400">
                <a:solidFill>
                  <a:schemeClr val="tx1"/>
                </a:solidFill>
                <a:latin typeface="Arial" panose="020B0604020202020204" pitchFamily="34" charset="0"/>
              </a:defRPr>
            </a:lvl2pPr>
            <a:lvl3pPr marL="1143000" indent="-228600">
              <a:spcAft>
                <a:spcPct val="30000"/>
              </a:spcAft>
              <a:buBlip>
                <a:blip r:embed="rId3"/>
              </a:buBlip>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None/>
            </a:pPr>
            <a:r>
              <a:rPr lang="ru-RU" altLang="ru-RU" sz="1400" b="1" dirty="0" smtClean="0">
                <a:solidFill>
                  <a:schemeClr val="bg1"/>
                </a:solidFill>
              </a:rPr>
              <a:t>ПОНЯТИЕ КИБЕРБЕЗОПАСНОСТИ АСУ ТП АЭС</a:t>
            </a:r>
            <a:endParaRPr lang="ru-RU" altLang="ru-RU" sz="1400" b="1" dirty="0">
              <a:solidFill>
                <a:schemeClr val="bg1"/>
              </a:solidFill>
              <a:latin typeface="+mn-lt"/>
            </a:endParaRPr>
          </a:p>
        </p:txBody>
      </p:sp>
      <p:pic>
        <p:nvPicPr>
          <p:cNvPr id="13" name="Picture 3" descr="C:\Users\babaev\Desktop\Titlebar_RU.png"/>
          <p:cNvPicPr>
            <a:picLocks noChangeAspect="1" noChangeArrowheads="1"/>
          </p:cNvPicPr>
          <p:nvPr/>
        </p:nvPicPr>
        <p:blipFill>
          <a:blip r:embed="rId4" cstate="print"/>
          <a:srcRect/>
          <a:stretch>
            <a:fillRect/>
          </a:stretch>
        </p:blipFill>
        <p:spPr bwMode="auto">
          <a:xfrm>
            <a:off x="7219950" y="101600"/>
            <a:ext cx="2686050" cy="8572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r>
              <a:rPr lang="ru-RU" dirty="0" smtClean="0">
                <a:latin typeface="Helvetica Neue Condensed Black" charset="0"/>
                <a:ea typeface="Helvetica Neue Condensed Black" charset="0"/>
                <a:cs typeface="Helvetica Neue Condensed Black" charset="0"/>
              </a:rPr>
              <a:t>ЦЕНТР КОМПЕТЕНЦИЙ ПО КИБЕРБЕЗОПАСНОСТИ</a:t>
            </a:r>
            <a:endParaRPr lang="ru-RU" dirty="0">
              <a:latin typeface="Helvetica Neue Condensed Black" charset="0"/>
              <a:ea typeface="Helvetica Neue Condensed Black" charset="0"/>
              <a:cs typeface="Helvetica Neue Condensed Black" charset="0"/>
            </a:endParaRPr>
          </a:p>
        </p:txBody>
      </p:sp>
      <p:pic>
        <p:nvPicPr>
          <p:cNvPr id="131" name="Picture 3" descr="C:\Users\babaev\Desktop\Titlebar_RU.png"/>
          <p:cNvPicPr>
            <a:picLocks noChangeAspect="1" noChangeArrowheads="1"/>
          </p:cNvPicPr>
          <p:nvPr/>
        </p:nvPicPr>
        <p:blipFill>
          <a:blip r:embed="rId3" cstate="print"/>
          <a:srcRect/>
          <a:stretch>
            <a:fillRect/>
          </a:stretch>
        </p:blipFill>
        <p:spPr bwMode="auto">
          <a:xfrm>
            <a:off x="7219950" y="101600"/>
            <a:ext cx="2686050" cy="857250"/>
          </a:xfrm>
          <a:prstGeom prst="rect">
            <a:avLst/>
          </a:prstGeom>
          <a:noFill/>
        </p:spPr>
      </p:pic>
      <p:sp>
        <p:nvSpPr>
          <p:cNvPr id="3" name="TextBox 2"/>
          <p:cNvSpPr txBox="1"/>
          <p:nvPr/>
        </p:nvSpPr>
        <p:spPr>
          <a:xfrm>
            <a:off x="438840" y="1134533"/>
            <a:ext cx="5205008" cy="923330"/>
          </a:xfrm>
          <a:prstGeom prst="rect">
            <a:avLst/>
          </a:prstGeom>
          <a:noFill/>
        </p:spPr>
        <p:txBody>
          <a:bodyPr wrap="square" rtlCol="0">
            <a:spAutoFit/>
          </a:bodyPr>
          <a:lstStyle/>
          <a:p>
            <a:pPr algn="just"/>
            <a:r>
              <a:rPr lang="ru-RU" b="1" dirty="0" smtClean="0">
                <a:solidFill>
                  <a:srgbClr val="FF8D13"/>
                </a:solidFill>
                <a:latin typeface="Helvetica Neue" charset="0"/>
                <a:ea typeface="Helvetica Neue" charset="0"/>
                <a:cs typeface="Helvetica Neue" charset="0"/>
              </a:rPr>
              <a:t>Функциональный орган по обеспечению </a:t>
            </a:r>
            <a:r>
              <a:rPr lang="ru-RU" b="1" dirty="0" err="1" smtClean="0">
                <a:solidFill>
                  <a:srgbClr val="FF8D13"/>
                </a:solidFill>
                <a:latin typeface="Helvetica Neue" charset="0"/>
                <a:ea typeface="Helvetica Neue" charset="0"/>
                <a:cs typeface="Helvetica Neue" charset="0"/>
              </a:rPr>
              <a:t>кибербезопасности</a:t>
            </a:r>
            <a:r>
              <a:rPr lang="ru-RU" b="1" dirty="0" smtClean="0">
                <a:solidFill>
                  <a:srgbClr val="FF8D13"/>
                </a:solidFill>
                <a:latin typeface="Helvetica Neue" charset="0"/>
                <a:ea typeface="Helvetica Neue" charset="0"/>
                <a:cs typeface="Helvetica Neue" charset="0"/>
              </a:rPr>
              <a:t> АСУ ТП АЭС</a:t>
            </a:r>
          </a:p>
          <a:p>
            <a:r>
              <a:rPr lang="ru-RU" b="1" dirty="0" smtClean="0">
                <a:solidFill>
                  <a:schemeClr val="tx1">
                    <a:lumMod val="50000"/>
                    <a:lumOff val="50000"/>
                  </a:schemeClr>
                </a:solidFill>
                <a:latin typeface="Helvetica Neue" charset="0"/>
                <a:ea typeface="Helvetica Neue" charset="0"/>
                <a:cs typeface="Helvetica Neue" charset="0"/>
              </a:rPr>
              <a:t>Дата основания </a:t>
            </a:r>
            <a:r>
              <a:rPr lang="mr-IN" b="1" dirty="0" smtClean="0">
                <a:solidFill>
                  <a:schemeClr val="tx1">
                    <a:lumMod val="50000"/>
                    <a:lumOff val="50000"/>
                  </a:schemeClr>
                </a:solidFill>
                <a:latin typeface="Helvetica Neue" charset="0"/>
                <a:ea typeface="Helvetica Neue" charset="0"/>
                <a:cs typeface="Helvetica Neue" charset="0"/>
              </a:rPr>
              <a:t>–</a:t>
            </a:r>
            <a:r>
              <a:rPr lang="ru-RU" b="1" dirty="0" smtClean="0">
                <a:solidFill>
                  <a:schemeClr val="tx1">
                    <a:lumMod val="50000"/>
                    <a:lumOff val="50000"/>
                  </a:schemeClr>
                </a:solidFill>
                <a:latin typeface="Helvetica Neue" charset="0"/>
                <a:ea typeface="Helvetica Neue" charset="0"/>
                <a:cs typeface="Helvetica Neue" charset="0"/>
              </a:rPr>
              <a:t> 10.04.2017 г.</a:t>
            </a:r>
          </a:p>
        </p:txBody>
      </p:sp>
      <p:pic>
        <p:nvPicPr>
          <p:cNvPr id="1026" name="Picture 2" descr="артинки по запросу Росатом">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6569" y="1065396"/>
            <a:ext cx="3059431" cy="2419852"/>
          </a:xfrm>
          <a:prstGeom prst="rect">
            <a:avLst/>
          </a:prstGeom>
          <a:noFill/>
          <a:extLst>
            <a:ext uri="{909E8E84-426E-40DD-AFC4-6F175D3DCCD1}">
              <a14:hiddenFill xmlns:a14="http://schemas.microsoft.com/office/drawing/2010/main">
                <a:solidFill>
                  <a:srgbClr val="FFFFFF"/>
                </a:solidFill>
              </a14:hiddenFill>
            </a:ext>
          </a:extLst>
        </p:spPr>
      </p:pic>
      <p:pic>
        <p:nvPicPr>
          <p:cNvPr id="7" name="Изображение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6568" y="3484975"/>
            <a:ext cx="3059431" cy="1072036"/>
          </a:xfrm>
          <a:prstGeom prst="rect">
            <a:avLst/>
          </a:prstGeom>
        </p:spPr>
      </p:pic>
      <p:pic>
        <p:nvPicPr>
          <p:cNvPr id="8" name="Изображение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6567" y="3475575"/>
            <a:ext cx="3083684" cy="2050650"/>
          </a:xfrm>
          <a:prstGeom prst="rect">
            <a:avLst/>
          </a:prstGeom>
        </p:spPr>
      </p:pic>
      <p:sp>
        <p:nvSpPr>
          <p:cNvPr id="18" name="Прямоугольник 17"/>
          <p:cNvSpPr/>
          <p:nvPr/>
        </p:nvSpPr>
        <p:spPr>
          <a:xfrm>
            <a:off x="0" y="5200841"/>
            <a:ext cx="9930251" cy="1424811"/>
          </a:xfrm>
          <a:prstGeom prst="rect">
            <a:avLst/>
          </a:prstGeom>
          <a:solidFill>
            <a:srgbClr val="D4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 Box 6"/>
          <p:cNvSpPr txBox="1">
            <a:spLocks noChangeArrowheads="1"/>
          </p:cNvSpPr>
          <p:nvPr/>
        </p:nvSpPr>
        <p:spPr bwMode="auto">
          <a:xfrm>
            <a:off x="2601449" y="3348465"/>
            <a:ext cx="2447579" cy="399312"/>
          </a:xfrm>
          <a:prstGeom prst="rect">
            <a:avLst/>
          </a:prstGeom>
          <a:solidFill>
            <a:srgbClr val="0070BA"/>
          </a:solidFill>
          <a:ln>
            <a:noFill/>
          </a:ln>
          <a:effectLst>
            <a:outerShdw blurRad="50800" dist="50800" dir="5400000" algn="ctr" rotWithShape="0">
              <a:srgbClr val="000000">
                <a:alpha val="88000"/>
              </a:srgbClr>
            </a:outerShdw>
          </a:effectLst>
          <a:extLst/>
        </p:spPr>
        <p:txBody>
          <a:bodyPr anchor="ctr"/>
          <a:lstStyle>
            <a:lvl1pPr>
              <a:spcBef>
                <a:spcPct val="40000"/>
              </a:spcBef>
              <a:spcAft>
                <a:spcPct val="20000"/>
              </a:spcAft>
              <a:buBlip>
                <a:blip r:embed="rId8"/>
              </a:buBlip>
              <a:defRPr sz="2600">
                <a:solidFill>
                  <a:schemeClr val="tx1"/>
                </a:solidFill>
                <a:latin typeface="Arial" panose="020B0604020202020204" pitchFamily="34" charset="0"/>
              </a:defRPr>
            </a:lvl1pPr>
            <a:lvl2pPr marL="742950" indent="-285750">
              <a:spcAft>
                <a:spcPct val="20000"/>
              </a:spcAft>
              <a:buBlip>
                <a:blip r:embed="rId9"/>
              </a:buBlip>
              <a:defRPr sz="2400">
                <a:solidFill>
                  <a:schemeClr val="tx1"/>
                </a:solidFill>
                <a:latin typeface="Arial" panose="020B0604020202020204" pitchFamily="34" charset="0"/>
              </a:defRPr>
            </a:lvl2pPr>
            <a:lvl3pPr marL="1143000" indent="-228600">
              <a:spcAft>
                <a:spcPct val="30000"/>
              </a:spcAft>
              <a:buBlip>
                <a:blip r:embed="rId9"/>
              </a:buBlip>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spcAft>
                <a:spcPct val="0"/>
              </a:spcAft>
              <a:buFontTx/>
              <a:buNone/>
            </a:pPr>
            <a:r>
              <a:rPr lang="ru-RU" altLang="ru-RU" sz="1600" b="1" dirty="0" smtClean="0">
                <a:solidFill>
                  <a:schemeClr val="bg1"/>
                </a:solidFill>
                <a:latin typeface="Helvetica Neue" charset="0"/>
                <a:ea typeface="Helvetica Neue" charset="0"/>
                <a:cs typeface="Helvetica Neue" charset="0"/>
              </a:rPr>
              <a:t>АО «ВНИИАЭС»</a:t>
            </a:r>
            <a:endParaRPr lang="ru-RU" altLang="ru-RU" sz="1600" b="1" dirty="0">
              <a:solidFill>
                <a:schemeClr val="bg1"/>
              </a:solidFill>
              <a:latin typeface="Helvetica Neue" charset="0"/>
              <a:ea typeface="Helvetica Neue" charset="0"/>
              <a:cs typeface="Helvetica Neue" charset="0"/>
            </a:endParaRPr>
          </a:p>
        </p:txBody>
      </p:sp>
      <p:sp>
        <p:nvSpPr>
          <p:cNvPr id="25" name="Text Box 6"/>
          <p:cNvSpPr txBox="1">
            <a:spLocks noChangeArrowheads="1"/>
          </p:cNvSpPr>
          <p:nvPr/>
        </p:nvSpPr>
        <p:spPr bwMode="auto">
          <a:xfrm>
            <a:off x="809171" y="4191951"/>
            <a:ext cx="2888802" cy="461434"/>
          </a:xfrm>
          <a:prstGeom prst="rect">
            <a:avLst/>
          </a:prstGeom>
          <a:solidFill>
            <a:srgbClr val="0070BA"/>
          </a:solidFill>
          <a:ln>
            <a:noFill/>
          </a:ln>
          <a:effectLst>
            <a:outerShdw blurRad="50800" dist="50800" dir="5400000" algn="ctr" rotWithShape="0">
              <a:srgbClr val="000000">
                <a:alpha val="88000"/>
              </a:srgbClr>
            </a:outerShdw>
          </a:effectLst>
          <a:extLst/>
        </p:spPr>
        <p:txBody>
          <a:bodyPr anchor="ctr"/>
          <a:lstStyle>
            <a:lvl1pPr>
              <a:spcBef>
                <a:spcPct val="40000"/>
              </a:spcBef>
              <a:spcAft>
                <a:spcPct val="20000"/>
              </a:spcAft>
              <a:buBlip>
                <a:blip r:embed="rId8"/>
              </a:buBlip>
              <a:defRPr sz="2600">
                <a:solidFill>
                  <a:schemeClr val="tx1"/>
                </a:solidFill>
                <a:latin typeface="Arial" panose="020B0604020202020204" pitchFamily="34" charset="0"/>
              </a:defRPr>
            </a:lvl1pPr>
            <a:lvl2pPr marL="742950" indent="-285750">
              <a:spcAft>
                <a:spcPct val="20000"/>
              </a:spcAft>
              <a:buBlip>
                <a:blip r:embed="rId9"/>
              </a:buBlip>
              <a:defRPr sz="2400">
                <a:solidFill>
                  <a:schemeClr val="tx1"/>
                </a:solidFill>
                <a:latin typeface="Arial" panose="020B0604020202020204" pitchFamily="34" charset="0"/>
              </a:defRPr>
            </a:lvl2pPr>
            <a:lvl3pPr marL="1143000" indent="-228600">
              <a:spcAft>
                <a:spcPct val="30000"/>
              </a:spcAft>
              <a:buBlip>
                <a:blip r:embed="rId9"/>
              </a:buBlip>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spcAft>
                <a:spcPct val="0"/>
              </a:spcAft>
              <a:buFontTx/>
              <a:buNone/>
            </a:pPr>
            <a:r>
              <a:rPr lang="ru-RU" altLang="ru-RU" sz="1600" b="1" dirty="0" smtClean="0">
                <a:solidFill>
                  <a:schemeClr val="bg1"/>
                </a:solidFill>
                <a:latin typeface="Helvetica Neue" charset="0"/>
                <a:ea typeface="Helvetica Neue" charset="0"/>
                <a:cs typeface="Helvetica Neue" charset="0"/>
              </a:rPr>
              <a:t>АО «АТЭ»</a:t>
            </a:r>
            <a:endParaRPr lang="ru-RU" altLang="ru-RU" sz="1600" b="1" dirty="0">
              <a:solidFill>
                <a:schemeClr val="bg1"/>
              </a:solidFill>
              <a:latin typeface="Helvetica Neue" charset="0"/>
              <a:ea typeface="Helvetica Neue" charset="0"/>
              <a:cs typeface="Helvetica Neue" charset="0"/>
            </a:endParaRPr>
          </a:p>
        </p:txBody>
      </p:sp>
      <p:sp>
        <p:nvSpPr>
          <p:cNvPr id="26" name="Text Box 6"/>
          <p:cNvSpPr txBox="1">
            <a:spLocks noChangeArrowheads="1"/>
          </p:cNvSpPr>
          <p:nvPr/>
        </p:nvSpPr>
        <p:spPr bwMode="auto">
          <a:xfrm>
            <a:off x="3876722" y="4191951"/>
            <a:ext cx="2705829" cy="461434"/>
          </a:xfrm>
          <a:prstGeom prst="rect">
            <a:avLst/>
          </a:prstGeom>
          <a:solidFill>
            <a:srgbClr val="0070BA"/>
          </a:solidFill>
          <a:ln>
            <a:noFill/>
          </a:ln>
          <a:effectLst>
            <a:outerShdw blurRad="50800" dist="50800" dir="5400000" algn="ctr" rotWithShape="0">
              <a:srgbClr val="000000">
                <a:alpha val="88000"/>
              </a:srgbClr>
            </a:outerShdw>
          </a:effectLst>
          <a:extLst/>
        </p:spPr>
        <p:txBody>
          <a:bodyPr anchor="ctr"/>
          <a:lstStyle>
            <a:lvl1pPr>
              <a:spcBef>
                <a:spcPct val="40000"/>
              </a:spcBef>
              <a:spcAft>
                <a:spcPct val="20000"/>
              </a:spcAft>
              <a:buBlip>
                <a:blip r:embed="rId8"/>
              </a:buBlip>
              <a:defRPr sz="2600">
                <a:solidFill>
                  <a:schemeClr val="tx1"/>
                </a:solidFill>
                <a:latin typeface="Arial" panose="020B0604020202020204" pitchFamily="34" charset="0"/>
              </a:defRPr>
            </a:lvl1pPr>
            <a:lvl2pPr marL="742950" indent="-285750">
              <a:spcAft>
                <a:spcPct val="20000"/>
              </a:spcAft>
              <a:buBlip>
                <a:blip r:embed="rId9"/>
              </a:buBlip>
              <a:defRPr sz="2400">
                <a:solidFill>
                  <a:schemeClr val="tx1"/>
                </a:solidFill>
                <a:latin typeface="Arial" panose="020B0604020202020204" pitchFamily="34" charset="0"/>
              </a:defRPr>
            </a:lvl2pPr>
            <a:lvl3pPr marL="1143000" indent="-228600">
              <a:spcAft>
                <a:spcPct val="30000"/>
              </a:spcAft>
              <a:buBlip>
                <a:blip r:embed="rId9"/>
              </a:buBlip>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spcAft>
                <a:spcPct val="0"/>
              </a:spcAft>
              <a:buFontTx/>
              <a:buNone/>
            </a:pPr>
            <a:r>
              <a:rPr lang="ru-RU" altLang="ru-RU" sz="1600" b="1" dirty="0" smtClean="0">
                <a:solidFill>
                  <a:schemeClr val="bg1"/>
                </a:solidFill>
                <a:latin typeface="Helvetica Neue" charset="0"/>
                <a:ea typeface="Helvetica Neue" charset="0"/>
                <a:cs typeface="Helvetica Neue" charset="0"/>
              </a:rPr>
              <a:t>АО «НИКИЭТ»</a:t>
            </a:r>
            <a:endParaRPr lang="ru-RU" altLang="ru-RU" sz="1600" b="1" dirty="0">
              <a:solidFill>
                <a:schemeClr val="bg1"/>
              </a:solidFill>
              <a:latin typeface="Helvetica Neue" charset="0"/>
              <a:ea typeface="Helvetica Neue" charset="0"/>
              <a:cs typeface="Helvetica Neue" charset="0"/>
            </a:endParaRPr>
          </a:p>
        </p:txBody>
      </p:sp>
      <p:cxnSp>
        <p:nvCxnSpPr>
          <p:cNvPr id="27" name="Прямая соединительная линия 26"/>
          <p:cNvCxnSpPr>
            <a:cxnSpLocks/>
            <a:endCxn id="24" idx="2"/>
          </p:cNvCxnSpPr>
          <p:nvPr/>
        </p:nvCxnSpPr>
        <p:spPr>
          <a:xfrm flipV="1">
            <a:off x="2813192" y="3747777"/>
            <a:ext cx="1012047" cy="455535"/>
          </a:xfrm>
          <a:prstGeom prst="line">
            <a:avLst/>
          </a:prstGeom>
          <a:ln w="25400">
            <a:solidFill>
              <a:schemeClr val="accent5">
                <a:lumMod val="75000"/>
              </a:schemeClr>
            </a:solidFill>
          </a:ln>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a:cxnSpLocks/>
            <a:stCxn id="24" idx="2"/>
          </p:cNvCxnSpPr>
          <p:nvPr/>
        </p:nvCxnSpPr>
        <p:spPr>
          <a:xfrm>
            <a:off x="3825239" y="3747777"/>
            <a:ext cx="1190551" cy="425708"/>
          </a:xfrm>
          <a:prstGeom prst="line">
            <a:avLst/>
          </a:prstGeom>
          <a:ln w="25400">
            <a:solidFill>
              <a:schemeClr val="accent5">
                <a:lumMod val="75000"/>
              </a:schemeClr>
            </a:solidFill>
          </a:ln>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pic>
        <p:nvPicPr>
          <p:cNvPr id="29" name="Рисунок 10" descr="fstec1.jpg"/>
          <p:cNvPicPr>
            <a:picLocks noChangeAspect="1"/>
          </p:cNvPicPr>
          <p:nvPr/>
        </p:nvPicPr>
        <p:blipFill>
          <a:blip r:embed="rId10" cstate="print"/>
          <a:stretch>
            <a:fillRect/>
          </a:stretch>
        </p:blipFill>
        <p:spPr>
          <a:xfrm>
            <a:off x="34967" y="2263135"/>
            <a:ext cx="1975106" cy="987553"/>
          </a:xfrm>
          <a:prstGeom prst="rect">
            <a:avLst/>
          </a:prstGeom>
          <a:ln>
            <a:noFill/>
          </a:ln>
          <a:effectLst>
            <a:outerShdw blurRad="292100" dist="139700" dir="2700000" algn="tl" rotWithShape="0">
              <a:srgbClr val="333333">
                <a:alpha val="65000"/>
              </a:srgbClr>
            </a:outerShdw>
          </a:effectLst>
        </p:spPr>
      </p:pic>
      <p:sp>
        <p:nvSpPr>
          <p:cNvPr id="31" name="Text Box 6"/>
          <p:cNvSpPr txBox="1">
            <a:spLocks noChangeArrowheads="1"/>
          </p:cNvSpPr>
          <p:nvPr/>
        </p:nvSpPr>
        <p:spPr bwMode="auto">
          <a:xfrm>
            <a:off x="2548935" y="2320079"/>
            <a:ext cx="2519370" cy="461434"/>
          </a:xfrm>
          <a:prstGeom prst="rect">
            <a:avLst/>
          </a:prstGeom>
          <a:solidFill>
            <a:schemeClr val="accent4">
              <a:lumMod val="60000"/>
              <a:lumOff val="40000"/>
            </a:schemeClr>
          </a:solidFill>
          <a:ln>
            <a:noFill/>
          </a:ln>
          <a:effectLst>
            <a:outerShdw blurRad="50800" dist="50800" dir="5400000" algn="ctr" rotWithShape="0">
              <a:srgbClr val="000000">
                <a:alpha val="88000"/>
              </a:srgbClr>
            </a:outerShdw>
          </a:effectLst>
          <a:extLst/>
        </p:spPr>
        <p:txBody>
          <a:bodyPr anchor="ctr"/>
          <a:lstStyle>
            <a:lvl1pPr>
              <a:spcBef>
                <a:spcPct val="40000"/>
              </a:spcBef>
              <a:spcAft>
                <a:spcPct val="20000"/>
              </a:spcAft>
              <a:buBlip>
                <a:blip r:embed="rId8"/>
              </a:buBlip>
              <a:defRPr sz="2600">
                <a:solidFill>
                  <a:schemeClr val="tx1"/>
                </a:solidFill>
                <a:latin typeface="Arial" panose="020B0604020202020204" pitchFamily="34" charset="0"/>
              </a:defRPr>
            </a:lvl1pPr>
            <a:lvl2pPr marL="742950" indent="-285750">
              <a:spcAft>
                <a:spcPct val="20000"/>
              </a:spcAft>
              <a:buBlip>
                <a:blip r:embed="rId9"/>
              </a:buBlip>
              <a:defRPr sz="2400">
                <a:solidFill>
                  <a:schemeClr val="tx1"/>
                </a:solidFill>
                <a:latin typeface="Arial" panose="020B0604020202020204" pitchFamily="34" charset="0"/>
              </a:defRPr>
            </a:lvl2pPr>
            <a:lvl3pPr marL="1143000" indent="-228600">
              <a:spcAft>
                <a:spcPct val="30000"/>
              </a:spcAft>
              <a:buBlip>
                <a:blip r:embed="rId9"/>
              </a:buBlip>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spcAft>
                <a:spcPct val="0"/>
              </a:spcAft>
              <a:buFontTx/>
              <a:buNone/>
            </a:pPr>
            <a:r>
              <a:rPr lang="ru-RU" altLang="ru-RU" sz="1600" b="1" dirty="0" smtClean="0">
                <a:solidFill>
                  <a:schemeClr val="bg1"/>
                </a:solidFill>
                <a:latin typeface="Helvetica Neue" charset="0"/>
                <a:ea typeface="Helvetica Neue" charset="0"/>
                <a:cs typeface="Helvetica Neue" charset="0"/>
              </a:rPr>
              <a:t>АО «Концерн Росэнергоатом»</a:t>
            </a:r>
            <a:endParaRPr lang="ru-RU" altLang="ru-RU" sz="1600" b="1" dirty="0">
              <a:solidFill>
                <a:schemeClr val="bg1"/>
              </a:solidFill>
              <a:latin typeface="Helvetica Neue" charset="0"/>
              <a:ea typeface="Helvetica Neue" charset="0"/>
              <a:cs typeface="Helvetica Neue" charset="0"/>
            </a:endParaRPr>
          </a:p>
        </p:txBody>
      </p:sp>
      <p:cxnSp>
        <p:nvCxnSpPr>
          <p:cNvPr id="32" name="Прямая соединительная линия 31"/>
          <p:cNvCxnSpPr>
            <a:cxnSpLocks/>
            <a:stCxn id="24" idx="0"/>
          </p:cNvCxnSpPr>
          <p:nvPr/>
        </p:nvCxnSpPr>
        <p:spPr>
          <a:xfrm flipV="1">
            <a:off x="3825239" y="2726196"/>
            <a:ext cx="6389" cy="622269"/>
          </a:xfrm>
          <a:prstGeom prst="line">
            <a:avLst/>
          </a:prstGeom>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a:cxnSpLocks/>
          </p:cNvCxnSpPr>
          <p:nvPr/>
        </p:nvCxnSpPr>
        <p:spPr>
          <a:xfrm flipV="1">
            <a:off x="5015790" y="2699386"/>
            <a:ext cx="628058" cy="861303"/>
          </a:xfrm>
          <a:prstGeom prst="line">
            <a:avLst/>
          </a:prstGeom>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a:cxnSpLocks/>
            <a:stCxn id="29" idx="3"/>
            <a:endCxn id="24" idx="1"/>
          </p:cNvCxnSpPr>
          <p:nvPr/>
        </p:nvCxnSpPr>
        <p:spPr>
          <a:xfrm>
            <a:off x="2010073" y="2756912"/>
            <a:ext cx="591376" cy="791209"/>
          </a:xfrm>
          <a:prstGeom prst="line">
            <a:avLst/>
          </a:prstGeom>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pic>
        <p:nvPicPr>
          <p:cNvPr id="30" name="Изображение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28123" y="2106978"/>
            <a:ext cx="1318443" cy="1483249"/>
          </a:xfrm>
          <a:prstGeom prst="rect">
            <a:avLst/>
          </a:prstGeom>
          <a:effectLst>
            <a:outerShdw blurRad="139700" dist="63500" dir="10380000" algn="ctr" rotWithShape="0">
              <a:srgbClr val="000000">
                <a:alpha val="68000"/>
              </a:srgbClr>
            </a:outerShdw>
          </a:effectLst>
        </p:spPr>
      </p:pic>
      <p:sp>
        <p:nvSpPr>
          <p:cNvPr id="193853" name="Пятиугольник 193852"/>
          <p:cNvSpPr/>
          <p:nvPr/>
        </p:nvSpPr>
        <p:spPr>
          <a:xfrm>
            <a:off x="0" y="5200841"/>
            <a:ext cx="2025361" cy="1424811"/>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3">
                    <a:lumMod val="20000"/>
                    <a:lumOff val="80000"/>
                  </a:schemeClr>
                </a:solidFill>
                <a:latin typeface="Helvetica Neue Condensed" charset="0"/>
                <a:ea typeface="Helvetica Neue Condensed" charset="0"/>
                <a:cs typeface="Helvetica Neue Condensed" charset="0"/>
              </a:rPr>
              <a:t>ЦЕЛЬ</a:t>
            </a:r>
            <a:endParaRPr lang="ru-RU" sz="2800" b="1" dirty="0">
              <a:solidFill>
                <a:schemeClr val="accent3">
                  <a:lumMod val="20000"/>
                  <a:lumOff val="80000"/>
                </a:schemeClr>
              </a:solidFill>
              <a:latin typeface="Helvetica Neue Condensed" charset="0"/>
              <a:ea typeface="Helvetica Neue Condensed" charset="0"/>
              <a:cs typeface="Helvetica Neue Condensed" charset="0"/>
            </a:endParaRPr>
          </a:p>
        </p:txBody>
      </p:sp>
      <p:sp>
        <p:nvSpPr>
          <p:cNvPr id="193855" name="TextBox 193854"/>
          <p:cNvSpPr txBox="1"/>
          <p:nvPr/>
        </p:nvSpPr>
        <p:spPr>
          <a:xfrm>
            <a:off x="2188564" y="5306518"/>
            <a:ext cx="7570033" cy="1600438"/>
          </a:xfrm>
          <a:prstGeom prst="rect">
            <a:avLst/>
          </a:prstGeom>
          <a:noFill/>
        </p:spPr>
        <p:txBody>
          <a:bodyPr wrap="square" rtlCol="0">
            <a:spAutoFit/>
          </a:bodyPr>
          <a:lstStyle/>
          <a:p>
            <a:pPr algn="just"/>
            <a:r>
              <a:rPr lang="ru-RU" sz="2000" b="1" dirty="0" smtClean="0">
                <a:solidFill>
                  <a:schemeClr val="tx1">
                    <a:lumMod val="75000"/>
                    <a:lumOff val="25000"/>
                  </a:schemeClr>
                </a:solidFill>
                <a:latin typeface="Helvetica Neue" charset="0"/>
                <a:ea typeface="Helvetica Neue" charset="0"/>
                <a:cs typeface="Helvetica Neue" charset="0"/>
              </a:rPr>
              <a:t>Создание единой системы выявления и предупреждения </a:t>
            </a:r>
            <a:r>
              <a:rPr lang="ru-RU" sz="2000" b="1" dirty="0" err="1" smtClean="0">
                <a:solidFill>
                  <a:schemeClr val="tx1">
                    <a:lumMod val="75000"/>
                    <a:lumOff val="25000"/>
                  </a:schemeClr>
                </a:solidFill>
                <a:latin typeface="Helvetica Neue" charset="0"/>
                <a:ea typeface="Helvetica Neue" charset="0"/>
                <a:cs typeface="Helvetica Neue" charset="0"/>
              </a:rPr>
              <a:t>кибератак</a:t>
            </a:r>
            <a:r>
              <a:rPr lang="ru-RU" sz="2000" b="1" dirty="0" smtClean="0">
                <a:solidFill>
                  <a:schemeClr val="tx1">
                    <a:lumMod val="75000"/>
                    <a:lumOff val="25000"/>
                  </a:schemeClr>
                </a:solidFill>
                <a:latin typeface="Helvetica Neue" charset="0"/>
                <a:ea typeface="Helvetica Neue" charset="0"/>
                <a:cs typeface="Helvetica Neue" charset="0"/>
              </a:rPr>
              <a:t> на АСУ ТП АЭС, поддержание в постоянной готовности сил и средств ликвидации последствий от </a:t>
            </a:r>
            <a:r>
              <a:rPr lang="ru-RU" sz="2000" b="1" dirty="0" err="1" smtClean="0">
                <a:solidFill>
                  <a:schemeClr val="tx1">
                    <a:lumMod val="75000"/>
                    <a:lumOff val="25000"/>
                  </a:schemeClr>
                </a:solidFill>
                <a:latin typeface="Helvetica Neue" charset="0"/>
                <a:ea typeface="Helvetica Neue" charset="0"/>
                <a:cs typeface="Helvetica Neue" charset="0"/>
              </a:rPr>
              <a:t>кибератак</a:t>
            </a:r>
            <a:r>
              <a:rPr lang="ru-RU" sz="2000" b="1" dirty="0" smtClean="0">
                <a:solidFill>
                  <a:schemeClr val="tx1">
                    <a:lumMod val="75000"/>
                    <a:lumOff val="25000"/>
                  </a:schemeClr>
                </a:solidFill>
                <a:latin typeface="Helvetica Neue" charset="0"/>
                <a:ea typeface="Helvetica Neue" charset="0"/>
                <a:cs typeface="Helvetica Neue" charset="0"/>
              </a:rPr>
              <a:t> на АЭС.</a:t>
            </a:r>
          </a:p>
          <a:p>
            <a:endParaRPr lang="ru-RU" dirty="0"/>
          </a:p>
        </p:txBody>
      </p:sp>
      <p:pic>
        <p:nvPicPr>
          <p:cNvPr id="448" name="Picture 1"/>
          <p:cNvPicPr>
            <a:picLocks noChangeAspect="1" noChangeArrowheads="1"/>
          </p:cNvPicPr>
          <p:nvPr/>
        </p:nvPicPr>
        <p:blipFill>
          <a:blip r:embed="rId12" cstate="print"/>
          <a:srcRect/>
          <a:stretch>
            <a:fillRect/>
          </a:stretch>
        </p:blipFill>
        <p:spPr bwMode="auto">
          <a:xfrm>
            <a:off x="6698424" y="1048421"/>
            <a:ext cx="3231827" cy="4152420"/>
          </a:xfrm>
          <a:prstGeom prst="rect">
            <a:avLst/>
          </a:prstGeom>
          <a:noFill/>
          <a:ln w="9525">
            <a:noFill/>
            <a:miter lim="800000"/>
            <a:headEnd/>
            <a:tailEnd/>
          </a:ln>
          <a:effectLst>
            <a:outerShdw blurRad="50800" dist="50800" dir="5400000" algn="ctr" rotWithShape="0">
              <a:srgbClr val="000000">
                <a:alpha val="63000"/>
              </a:srgbClr>
            </a:outerShdw>
          </a:effectLst>
        </p:spPr>
      </p:pic>
    </p:spTree>
    <p:extLst>
      <p:ext uri="{BB962C8B-B14F-4D97-AF65-F5344CB8AC3E}">
        <p14:creationId xmlns:p14="http://schemas.microsoft.com/office/powerpoint/2010/main" val="168257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0" fill="hold" nodeType="clickEffect">
                                  <p:stCondLst>
                                    <p:cond delay="5000"/>
                                  </p:stCondLst>
                                  <p:childTnLst>
                                    <p:set>
                                      <p:cBhvr>
                                        <p:cTn id="6" dur="1" fill="hold">
                                          <p:stCondLst>
                                            <p:cond delay="0"/>
                                          </p:stCondLst>
                                        </p:cTn>
                                        <p:tgtEl>
                                          <p:spTgt spid="448"/>
                                        </p:tgtEl>
                                        <p:attrNameLst>
                                          <p:attrName>style.visibility</p:attrName>
                                        </p:attrNameLst>
                                      </p:cBhvr>
                                      <p:to>
                                        <p:strVal val="visible"/>
                                      </p:to>
                                    </p:set>
                                    <p:anim calcmode="lin" valueType="num">
                                      <p:cBhvr>
                                        <p:cTn id="7" dur="5000" fill="hold"/>
                                        <p:tgtEl>
                                          <p:spTgt spid="448"/>
                                        </p:tgtEl>
                                        <p:attrNameLst>
                                          <p:attrName>ppt_w</p:attrName>
                                        </p:attrNameLst>
                                      </p:cBhvr>
                                      <p:tavLst>
                                        <p:tav tm="0">
                                          <p:val>
                                            <p:fltVal val="0"/>
                                          </p:val>
                                        </p:tav>
                                        <p:tav tm="100000">
                                          <p:val>
                                            <p:strVal val="#ppt_w"/>
                                          </p:val>
                                        </p:tav>
                                      </p:tavLst>
                                    </p:anim>
                                    <p:anim calcmode="lin" valueType="num">
                                      <p:cBhvr>
                                        <p:cTn id="8" dur="5000" fill="hold"/>
                                        <p:tgtEl>
                                          <p:spTgt spid="448"/>
                                        </p:tgtEl>
                                        <p:attrNameLst>
                                          <p:attrName>ppt_h</p:attrName>
                                        </p:attrNameLst>
                                      </p:cBhvr>
                                      <p:tavLst>
                                        <p:tav tm="0">
                                          <p:val>
                                            <p:fltVal val="0"/>
                                          </p:val>
                                        </p:tav>
                                        <p:tav tm="100000">
                                          <p:val>
                                            <p:strVal val="#ppt_h"/>
                                          </p:val>
                                        </p:tav>
                                      </p:tavLst>
                                    </p:anim>
                                    <p:animEffect transition="in" filter="fade">
                                      <p:cBhvr>
                                        <p:cTn id="9" dur="50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Изображение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96"/>
            <a:ext cx="9809018" cy="5669944"/>
          </a:xfrm>
          <a:prstGeom prst="rect">
            <a:avLst/>
          </a:prstGeom>
        </p:spPr>
      </p:pic>
      <p:sp>
        <p:nvSpPr>
          <p:cNvPr id="9" name="Заголовок 8"/>
          <p:cNvSpPr>
            <a:spLocks noGrp="1"/>
          </p:cNvSpPr>
          <p:nvPr>
            <p:ph type="title"/>
          </p:nvPr>
        </p:nvSpPr>
        <p:spPr>
          <a:xfrm>
            <a:off x="438839" y="-119921"/>
            <a:ext cx="9467161" cy="1399611"/>
          </a:xfrm>
        </p:spPr>
        <p:txBody>
          <a:bodyPr/>
          <a:lstStyle/>
          <a:p>
            <a:r>
              <a:rPr lang="ru-RU" dirty="0" smtClean="0">
                <a:latin typeface="Times New Roman" charset="0"/>
                <a:ea typeface="Times New Roman" charset="0"/>
                <a:cs typeface="Times New Roman" charset="0"/>
              </a:rPr>
              <a:t>НОРМАТИВНАЯ БАЗА ОБЕСПЕЧЕНИЯ </a:t>
            </a:r>
            <a:br>
              <a:rPr lang="ru-RU" dirty="0" smtClean="0">
                <a:latin typeface="Times New Roman" charset="0"/>
                <a:ea typeface="Times New Roman" charset="0"/>
                <a:cs typeface="Times New Roman" charset="0"/>
              </a:rPr>
            </a:br>
            <a:r>
              <a:rPr lang="ru-RU" dirty="0" smtClean="0">
                <a:latin typeface="Times New Roman" charset="0"/>
                <a:ea typeface="Times New Roman" charset="0"/>
                <a:cs typeface="Times New Roman" charset="0"/>
              </a:rPr>
              <a:t>КИБЕРБЕЗОПАСНОСТИ АСУ ТП АЭС</a:t>
            </a:r>
            <a:br>
              <a:rPr lang="ru-RU" dirty="0" smtClean="0">
                <a:latin typeface="Times New Roman" charset="0"/>
                <a:ea typeface="Times New Roman" charset="0"/>
                <a:cs typeface="Times New Roman" charset="0"/>
              </a:rPr>
            </a:br>
            <a:r>
              <a:rPr lang="ru-RU" dirty="0" smtClean="0">
                <a:latin typeface="Times New Roman" charset="0"/>
                <a:ea typeface="Times New Roman" charset="0"/>
                <a:cs typeface="Times New Roman" charset="0"/>
              </a:rPr>
              <a:t>(БАЗОВЫЕ ДОКУМЕНТЫ)</a:t>
            </a:r>
            <a:endParaRPr lang="ru-RU" dirty="0">
              <a:latin typeface="Times New Roman" charset="0"/>
              <a:ea typeface="Times New Roman" charset="0"/>
              <a:cs typeface="Times New Roman" charset="0"/>
            </a:endParaRPr>
          </a:p>
        </p:txBody>
      </p:sp>
      <p:pic>
        <p:nvPicPr>
          <p:cNvPr id="131" name="Picture 3" descr="C:\Users\babaev\Desktop\Titlebar_RU.png"/>
          <p:cNvPicPr>
            <a:picLocks noChangeAspect="1" noChangeArrowheads="1"/>
          </p:cNvPicPr>
          <p:nvPr/>
        </p:nvPicPr>
        <p:blipFill>
          <a:blip r:embed="rId4" cstate="print"/>
          <a:srcRect/>
          <a:stretch>
            <a:fillRect/>
          </a:stretch>
        </p:blipFill>
        <p:spPr bwMode="auto">
          <a:xfrm>
            <a:off x="7219950" y="101600"/>
            <a:ext cx="2686050" cy="857250"/>
          </a:xfrm>
          <a:prstGeom prst="rect">
            <a:avLst/>
          </a:prstGeom>
          <a:noFill/>
        </p:spPr>
      </p:pic>
      <p:pic>
        <p:nvPicPr>
          <p:cNvPr id="13" name="Picture 2"/>
          <p:cNvPicPr>
            <a:picLocks noChangeAspect="1" noChangeArrowheads="1"/>
          </p:cNvPicPr>
          <p:nvPr/>
        </p:nvPicPr>
        <p:blipFill>
          <a:blip r:embed="rId5" cstate="print"/>
          <a:srcRect/>
          <a:stretch>
            <a:fillRect/>
          </a:stretch>
        </p:blipFill>
        <p:spPr bwMode="auto">
          <a:xfrm>
            <a:off x="95500" y="4668705"/>
            <a:ext cx="3122713" cy="2403526"/>
          </a:xfrm>
          <a:prstGeom prst="rect">
            <a:avLst/>
          </a:prstGeom>
          <a:noFill/>
          <a:ln w="9525">
            <a:noFill/>
            <a:miter lim="800000"/>
            <a:headEnd/>
            <a:tailEnd/>
          </a:ln>
          <a:effectLst/>
        </p:spPr>
      </p:pic>
    </p:spTree>
    <p:extLst>
      <p:ext uri="{BB962C8B-B14F-4D97-AF65-F5344CB8AC3E}">
        <p14:creationId xmlns:p14="http://schemas.microsoft.com/office/powerpoint/2010/main" val="1753608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r>
              <a:rPr lang="ru-RU" dirty="0" smtClean="0">
                <a:latin typeface="Times New Roman" charset="0"/>
                <a:ea typeface="Times New Roman" charset="0"/>
                <a:cs typeface="Times New Roman" charset="0"/>
              </a:rPr>
              <a:t>ПЕРВООЧЕРЕДНЫЕ РАБОТЫ</a:t>
            </a:r>
            <a:endParaRPr lang="ru-RU" dirty="0">
              <a:latin typeface="Times New Roman" charset="0"/>
              <a:ea typeface="Times New Roman" charset="0"/>
              <a:cs typeface="Times New Roman" charset="0"/>
            </a:endParaRPr>
          </a:p>
        </p:txBody>
      </p:sp>
      <p:pic>
        <p:nvPicPr>
          <p:cNvPr id="131" name="Picture 3" descr="C:\Users\babaev\Desktop\Titlebar_RU.png"/>
          <p:cNvPicPr>
            <a:picLocks noChangeAspect="1" noChangeArrowheads="1"/>
          </p:cNvPicPr>
          <p:nvPr/>
        </p:nvPicPr>
        <p:blipFill>
          <a:blip r:embed="rId3" cstate="print"/>
          <a:srcRect/>
          <a:stretch>
            <a:fillRect/>
          </a:stretch>
        </p:blipFill>
        <p:spPr bwMode="auto">
          <a:xfrm>
            <a:off x="7219950" y="101600"/>
            <a:ext cx="2686050" cy="857250"/>
          </a:xfrm>
          <a:prstGeom prst="rect">
            <a:avLst/>
          </a:prstGeom>
          <a:noFill/>
        </p:spPr>
      </p:pic>
      <p:sp>
        <p:nvSpPr>
          <p:cNvPr id="10" name="Прямоугольник 9"/>
          <p:cNvSpPr/>
          <p:nvPr/>
        </p:nvSpPr>
        <p:spPr>
          <a:xfrm>
            <a:off x="0" y="5200841"/>
            <a:ext cx="9930251" cy="1424811"/>
          </a:xfrm>
          <a:prstGeom prst="rect">
            <a:avLst/>
          </a:prstGeom>
          <a:solidFill>
            <a:srgbClr val="D4E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ятиугольник 10"/>
          <p:cNvSpPr/>
          <p:nvPr/>
        </p:nvSpPr>
        <p:spPr>
          <a:xfrm>
            <a:off x="6539" y="5200841"/>
            <a:ext cx="2025361" cy="1424811"/>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3">
                    <a:lumMod val="20000"/>
                    <a:lumOff val="80000"/>
                  </a:schemeClr>
                </a:solidFill>
                <a:latin typeface="Helvetica Neue Condensed" charset="0"/>
                <a:ea typeface="Helvetica Neue Condensed" charset="0"/>
                <a:cs typeface="Helvetica Neue Condensed" charset="0"/>
              </a:rPr>
              <a:t>ЦЕЛЬ </a:t>
            </a:r>
            <a:endParaRPr lang="ru-RU" sz="2800" b="1" dirty="0">
              <a:solidFill>
                <a:schemeClr val="accent3">
                  <a:lumMod val="20000"/>
                  <a:lumOff val="80000"/>
                </a:schemeClr>
              </a:solidFill>
              <a:latin typeface="Helvetica Neue Condensed" charset="0"/>
              <a:ea typeface="Helvetica Neue Condensed" charset="0"/>
              <a:cs typeface="Helvetica Neue Condensed" charset="0"/>
            </a:endParaRPr>
          </a:p>
        </p:txBody>
      </p:sp>
      <p:sp>
        <p:nvSpPr>
          <p:cNvPr id="12" name="TextBox 11"/>
          <p:cNvSpPr txBox="1"/>
          <p:nvPr/>
        </p:nvSpPr>
        <p:spPr>
          <a:xfrm>
            <a:off x="2188564" y="5306518"/>
            <a:ext cx="7570033" cy="1631216"/>
          </a:xfrm>
          <a:prstGeom prst="rect">
            <a:avLst/>
          </a:prstGeom>
          <a:noFill/>
        </p:spPr>
        <p:txBody>
          <a:bodyPr wrap="square" rtlCol="0">
            <a:spAutoFit/>
          </a:bodyPr>
          <a:lstStyle/>
          <a:p>
            <a:pPr algn="just"/>
            <a:r>
              <a:rPr lang="ru-RU" sz="2000" b="1" dirty="0">
                <a:solidFill>
                  <a:schemeClr val="tx1">
                    <a:lumMod val="75000"/>
                    <a:lumOff val="25000"/>
                  </a:schemeClr>
                </a:solidFill>
                <a:latin typeface="Helvetica Neue" charset="0"/>
                <a:ea typeface="Helvetica Neue" charset="0"/>
                <a:cs typeface="Helvetica Neue" charset="0"/>
              </a:rPr>
              <a:t>Р</a:t>
            </a:r>
            <a:r>
              <a:rPr lang="ru-RU" sz="2000" b="1" dirty="0" smtClean="0">
                <a:solidFill>
                  <a:schemeClr val="tx1">
                    <a:lumMod val="75000"/>
                    <a:lumOff val="25000"/>
                  </a:schemeClr>
                </a:solidFill>
                <a:latin typeface="Helvetica Neue" charset="0"/>
                <a:ea typeface="Helvetica Neue" charset="0"/>
                <a:cs typeface="Helvetica Neue" charset="0"/>
              </a:rPr>
              <a:t>азвитие</a:t>
            </a:r>
            <a:r>
              <a:rPr lang="ru-RU" sz="2000" b="1" dirty="0">
                <a:solidFill>
                  <a:schemeClr val="tx1">
                    <a:lumMod val="75000"/>
                    <a:lumOff val="25000"/>
                  </a:schemeClr>
                </a:solidFill>
                <a:latin typeface="Helvetica Neue" charset="0"/>
                <a:ea typeface="Helvetica Neue" charset="0"/>
                <a:cs typeface="Helvetica Neue" charset="0"/>
              </a:rPr>
              <a:t>, рациональное размещение и эффективное использование </a:t>
            </a:r>
            <a:r>
              <a:rPr lang="ru-RU" sz="2000" b="1" dirty="0" smtClean="0">
                <a:solidFill>
                  <a:schemeClr val="tx1">
                    <a:lumMod val="75000"/>
                    <a:lumOff val="25000"/>
                  </a:schemeClr>
                </a:solidFill>
                <a:latin typeface="Helvetica Neue" charset="0"/>
                <a:ea typeface="Helvetica Neue" charset="0"/>
                <a:cs typeface="Helvetica Neue" charset="0"/>
              </a:rPr>
              <a:t>средств обеспечения КБ, </a:t>
            </a:r>
            <a:r>
              <a:rPr lang="ru-RU" sz="2000" b="1" dirty="0">
                <a:solidFill>
                  <a:schemeClr val="tx1">
                    <a:lumMod val="75000"/>
                    <a:lumOff val="25000"/>
                  </a:schemeClr>
                </a:solidFill>
                <a:latin typeface="Helvetica Neue" charset="0"/>
                <a:ea typeface="Helvetica Neue" charset="0"/>
                <a:cs typeface="Helvetica Neue" charset="0"/>
              </a:rPr>
              <a:t>увеличение вклада науки и техники в </a:t>
            </a:r>
            <a:r>
              <a:rPr lang="ru-RU" sz="2000" b="1" dirty="0" smtClean="0">
                <a:solidFill>
                  <a:schemeClr val="tx1">
                    <a:lumMod val="75000"/>
                    <a:lumOff val="25000"/>
                  </a:schemeClr>
                </a:solidFill>
                <a:latin typeface="Helvetica Neue" charset="0"/>
                <a:ea typeface="Helvetica Neue" charset="0"/>
                <a:cs typeface="Helvetica Neue" charset="0"/>
              </a:rPr>
              <a:t>обеспечение КБ, повышение компетенций персонала АЭС в части КБ АСУ ТП АЭС</a:t>
            </a:r>
            <a:endParaRPr lang="ru-RU" sz="2000" b="1" dirty="0">
              <a:solidFill>
                <a:schemeClr val="tx1">
                  <a:lumMod val="75000"/>
                  <a:lumOff val="25000"/>
                </a:schemeClr>
              </a:solidFill>
              <a:latin typeface="Helvetica Neue" charset="0"/>
              <a:ea typeface="Helvetica Neue" charset="0"/>
              <a:cs typeface="Helvetica Neue" charset="0"/>
            </a:endParaRPr>
          </a:p>
          <a:p>
            <a:endParaRPr lang="ru-RU" sz="2000" b="1" dirty="0">
              <a:solidFill>
                <a:schemeClr val="tx1">
                  <a:lumMod val="75000"/>
                  <a:lumOff val="25000"/>
                </a:schemeClr>
              </a:solidFill>
              <a:latin typeface="Helvetica Neue" charset="0"/>
              <a:ea typeface="Helvetica Neue" charset="0"/>
              <a:cs typeface="Helvetica Neue" charset="0"/>
            </a:endParaRPr>
          </a:p>
        </p:txBody>
      </p:sp>
      <p:pic>
        <p:nvPicPr>
          <p:cNvPr id="6" name="Изображение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51" y="1079322"/>
            <a:ext cx="9906000" cy="412151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r>
              <a:rPr lang="ru-RU" dirty="0" smtClean="0">
                <a:latin typeface="Times New Roman" charset="0"/>
                <a:ea typeface="Times New Roman" charset="0"/>
                <a:cs typeface="Times New Roman" charset="0"/>
              </a:rPr>
              <a:t>РАСПРЕДЕЛЕНИЕ РАБОТ МЕЖДУ</a:t>
            </a:r>
            <a:br>
              <a:rPr lang="ru-RU" dirty="0" smtClean="0">
                <a:latin typeface="Times New Roman" charset="0"/>
                <a:ea typeface="Times New Roman" charset="0"/>
                <a:cs typeface="Times New Roman" charset="0"/>
              </a:rPr>
            </a:br>
            <a:r>
              <a:rPr lang="ru-RU" dirty="0" smtClean="0">
                <a:latin typeface="Times New Roman" charset="0"/>
                <a:ea typeface="Times New Roman" charset="0"/>
                <a:cs typeface="Times New Roman" charset="0"/>
              </a:rPr>
              <a:t> ОРГАНИЗАЦИЯМИ</a:t>
            </a:r>
            <a:endParaRPr lang="ru-RU" dirty="0">
              <a:latin typeface="Times New Roman" charset="0"/>
              <a:ea typeface="Times New Roman" charset="0"/>
              <a:cs typeface="Times New Roman" charset="0"/>
            </a:endParaRPr>
          </a:p>
        </p:txBody>
      </p:sp>
      <p:pic>
        <p:nvPicPr>
          <p:cNvPr id="131" name="Picture 3" descr="C:\Users\babaev\Desktop\Titlebar_RU.png"/>
          <p:cNvPicPr>
            <a:picLocks noChangeAspect="1" noChangeArrowheads="1"/>
          </p:cNvPicPr>
          <p:nvPr/>
        </p:nvPicPr>
        <p:blipFill>
          <a:blip r:embed="rId3" cstate="print"/>
          <a:srcRect/>
          <a:stretch>
            <a:fillRect/>
          </a:stretch>
        </p:blipFill>
        <p:spPr bwMode="auto">
          <a:xfrm>
            <a:off x="7219950" y="101600"/>
            <a:ext cx="2686050" cy="857250"/>
          </a:xfrm>
          <a:prstGeom prst="rect">
            <a:avLst/>
          </a:prstGeom>
          <a:noFill/>
        </p:spPr>
      </p:pic>
      <p:graphicFrame>
        <p:nvGraphicFramePr>
          <p:cNvPr id="14" name="Таблица 13"/>
          <p:cNvGraphicFramePr>
            <a:graphicFrameLocks noGrp="1"/>
          </p:cNvGraphicFramePr>
          <p:nvPr/>
        </p:nvGraphicFramePr>
        <p:xfrm>
          <a:off x="259308" y="1200368"/>
          <a:ext cx="9455624" cy="4783857"/>
        </p:xfrm>
        <a:graphic>
          <a:graphicData uri="http://schemas.openxmlformats.org/drawingml/2006/table">
            <a:tbl>
              <a:tblPr firstRow="1" bandRow="1">
                <a:tableStyleId>{5C22544A-7EE6-4342-B048-85BDC9FD1C3A}</a:tableStyleId>
              </a:tblPr>
              <a:tblGrid>
                <a:gridCol w="4244454"/>
                <a:gridCol w="1542197"/>
                <a:gridCol w="2265528"/>
                <a:gridCol w="1403445"/>
              </a:tblGrid>
              <a:tr h="680219">
                <a:tc>
                  <a:txBody>
                    <a:bodyPr/>
                    <a:lstStyle/>
                    <a:p>
                      <a:pPr marL="0" algn="just" defTabSz="914400" rtl="0" eaLnBrk="1" latinLnBrk="0" hangingPunct="1"/>
                      <a:r>
                        <a:rPr lang="ru-RU" sz="1800" b="1" kern="1200" dirty="0" smtClean="0">
                          <a:solidFill>
                            <a:srgbClr val="FF8D13"/>
                          </a:solidFill>
                          <a:latin typeface="Helvetica Neue" charset="0"/>
                          <a:ea typeface="Helvetica Neue" charset="0"/>
                          <a:cs typeface="Helvetica Neue" charset="0"/>
                        </a:rPr>
                        <a:t>Работы центра</a:t>
                      </a:r>
                    </a:p>
                  </a:txBody>
                  <a:tcPr/>
                </a:tc>
                <a:tc>
                  <a:txBody>
                    <a:bodyPr/>
                    <a:lstStyle/>
                    <a:p>
                      <a:r>
                        <a:rPr lang="ru-RU" dirty="0" smtClean="0"/>
                        <a:t> </a:t>
                      </a:r>
                      <a:endParaRPr lang="ru-RU" dirty="0"/>
                    </a:p>
                  </a:txBody>
                  <a:tcPr/>
                </a:tc>
                <a:tc>
                  <a:txBody>
                    <a:bodyPr/>
                    <a:lstStyle/>
                    <a:p>
                      <a:endParaRPr lang="ru-RU" dirty="0"/>
                    </a:p>
                  </a:txBody>
                  <a:tcPr/>
                </a:tc>
                <a:tc>
                  <a:txBody>
                    <a:bodyPr/>
                    <a:lstStyle/>
                    <a:p>
                      <a:endParaRPr lang="ru-RU"/>
                    </a:p>
                  </a:txBody>
                  <a:tcPr/>
                </a:tc>
              </a:tr>
              <a:tr h="680219">
                <a:tc>
                  <a:txBody>
                    <a:bodyPr/>
                    <a:lstStyle/>
                    <a:p>
                      <a:r>
                        <a:rPr lang="ru-RU" sz="1800" b="1" kern="1200" dirty="0" smtClean="0">
                          <a:solidFill>
                            <a:schemeClr val="dk1"/>
                          </a:solidFill>
                          <a:latin typeface="+mn-lt"/>
                          <a:ea typeface="+mn-ea"/>
                          <a:cs typeface="+mn-cs"/>
                        </a:rPr>
                        <a:t>Аудиты АСУ </a:t>
                      </a:r>
                      <a:r>
                        <a:rPr lang="ru-RU" sz="1800" b="1" kern="1200" dirty="0" err="1" smtClean="0">
                          <a:solidFill>
                            <a:schemeClr val="dk1"/>
                          </a:solidFill>
                          <a:latin typeface="+mn-lt"/>
                          <a:ea typeface="+mn-ea"/>
                          <a:cs typeface="+mn-cs"/>
                        </a:rPr>
                        <a:t>ТП</a:t>
                      </a:r>
                      <a:r>
                        <a:rPr lang="ru-RU" sz="1800" b="1" kern="1200" dirty="0" smtClean="0">
                          <a:solidFill>
                            <a:schemeClr val="dk1"/>
                          </a:solidFill>
                          <a:latin typeface="+mn-lt"/>
                          <a:ea typeface="+mn-ea"/>
                          <a:cs typeface="+mn-cs"/>
                        </a:rPr>
                        <a:t> АЭС с реакторами </a:t>
                      </a:r>
                      <a:r>
                        <a:rPr lang="ru-RU" sz="1800" b="1" kern="1200" dirty="0" err="1" smtClean="0">
                          <a:solidFill>
                            <a:schemeClr val="dk1"/>
                          </a:solidFill>
                          <a:latin typeface="+mn-lt"/>
                          <a:ea typeface="+mn-ea"/>
                          <a:cs typeface="+mn-cs"/>
                        </a:rPr>
                        <a:t>ВВЭР</a:t>
                      </a:r>
                      <a:r>
                        <a:rPr lang="ru-RU" sz="1800" b="1" kern="1200" dirty="0" smtClean="0">
                          <a:solidFill>
                            <a:schemeClr val="dk1"/>
                          </a:solidFill>
                          <a:latin typeface="+mn-lt"/>
                          <a:ea typeface="+mn-ea"/>
                          <a:cs typeface="+mn-cs"/>
                        </a:rPr>
                        <a:t> в части </a:t>
                      </a:r>
                      <a:r>
                        <a:rPr lang="ru-RU" sz="1800" b="1" kern="1200" dirty="0" err="1" smtClean="0">
                          <a:solidFill>
                            <a:schemeClr val="dk1"/>
                          </a:solidFill>
                          <a:latin typeface="+mn-lt"/>
                          <a:ea typeface="+mn-ea"/>
                          <a:cs typeface="+mn-cs"/>
                        </a:rPr>
                        <a:t>кибербезопасности</a:t>
                      </a:r>
                      <a:endParaRPr lang="ru-RU" b="1" dirty="0"/>
                    </a:p>
                  </a:txBody>
                  <a:tcPr/>
                </a:tc>
                <a:tc>
                  <a:txBody>
                    <a:bodyPr/>
                    <a:lstStyle/>
                    <a:p>
                      <a:pPr algn="ctr"/>
                      <a:endParaRPr lang="ru-RU" dirty="0"/>
                    </a:p>
                  </a:txBody>
                  <a:tcPr/>
                </a:tc>
                <a:tc>
                  <a:txBody>
                    <a:bodyPr/>
                    <a:lstStyle/>
                    <a:p>
                      <a:pPr algn="ctr"/>
                      <a:endParaRPr lang="ru-RU"/>
                    </a:p>
                  </a:txBody>
                  <a:tcPr/>
                </a:tc>
                <a:tc>
                  <a:txBody>
                    <a:bodyPr/>
                    <a:lstStyle/>
                    <a:p>
                      <a:pPr algn="ctr"/>
                      <a:endParaRPr lang="ru-RU"/>
                    </a:p>
                  </a:txBody>
                  <a:tcPr/>
                </a:tc>
              </a:tr>
              <a:tr h="680219">
                <a:tc>
                  <a:txBody>
                    <a:bodyPr/>
                    <a:lstStyle/>
                    <a:p>
                      <a:r>
                        <a:rPr lang="ru-RU" sz="1800" b="1" kern="1200" dirty="0" smtClean="0">
                          <a:solidFill>
                            <a:schemeClr val="dk1"/>
                          </a:solidFill>
                          <a:latin typeface="+mn-lt"/>
                          <a:ea typeface="+mn-ea"/>
                          <a:cs typeface="+mn-cs"/>
                        </a:rPr>
                        <a:t>Аудиты АСУ </a:t>
                      </a:r>
                      <a:r>
                        <a:rPr lang="ru-RU" sz="1800" b="1" kern="1200" dirty="0" err="1" smtClean="0">
                          <a:solidFill>
                            <a:schemeClr val="dk1"/>
                          </a:solidFill>
                          <a:latin typeface="+mn-lt"/>
                          <a:ea typeface="+mn-ea"/>
                          <a:cs typeface="+mn-cs"/>
                        </a:rPr>
                        <a:t>ТП</a:t>
                      </a:r>
                      <a:r>
                        <a:rPr lang="ru-RU" sz="1800" b="1" kern="1200" dirty="0" smtClean="0">
                          <a:solidFill>
                            <a:schemeClr val="dk1"/>
                          </a:solidFill>
                          <a:latin typeface="+mn-lt"/>
                          <a:ea typeface="+mn-ea"/>
                          <a:cs typeface="+mn-cs"/>
                        </a:rPr>
                        <a:t> АЭС с реакторами </a:t>
                      </a:r>
                      <a:r>
                        <a:rPr lang="ru-RU" sz="1800" b="1" kern="1200" dirty="0" err="1" smtClean="0">
                          <a:solidFill>
                            <a:schemeClr val="dk1"/>
                          </a:solidFill>
                          <a:latin typeface="+mn-lt"/>
                          <a:ea typeface="+mn-ea"/>
                          <a:cs typeface="+mn-cs"/>
                        </a:rPr>
                        <a:t>РБМК</a:t>
                      </a:r>
                      <a:r>
                        <a:rPr lang="ru-RU" sz="1800" b="1" kern="1200" dirty="0" smtClean="0">
                          <a:solidFill>
                            <a:schemeClr val="dk1"/>
                          </a:solidFill>
                          <a:latin typeface="+mn-lt"/>
                          <a:ea typeface="+mn-ea"/>
                          <a:cs typeface="+mn-cs"/>
                        </a:rPr>
                        <a:t> в части </a:t>
                      </a:r>
                      <a:r>
                        <a:rPr lang="ru-RU" sz="1800" b="1" kern="1200" dirty="0" err="1" smtClean="0">
                          <a:solidFill>
                            <a:schemeClr val="dk1"/>
                          </a:solidFill>
                          <a:latin typeface="+mn-lt"/>
                          <a:ea typeface="+mn-ea"/>
                          <a:cs typeface="+mn-cs"/>
                        </a:rPr>
                        <a:t>кибербезопасности</a:t>
                      </a:r>
                      <a:endParaRPr lang="ru-RU" b="1" dirty="0"/>
                    </a:p>
                  </a:txBody>
                  <a:tcPr/>
                </a:tc>
                <a:tc>
                  <a:txBody>
                    <a:bodyPr/>
                    <a:lstStyle/>
                    <a:p>
                      <a:pPr algn="ctr"/>
                      <a:endParaRPr lang="ru-RU" dirty="0"/>
                    </a:p>
                  </a:txBody>
                  <a:tcPr/>
                </a:tc>
                <a:tc>
                  <a:txBody>
                    <a:bodyPr/>
                    <a:lstStyle/>
                    <a:p>
                      <a:pPr algn="ctr"/>
                      <a:endParaRPr lang="ru-RU" dirty="0"/>
                    </a:p>
                  </a:txBody>
                  <a:tcPr/>
                </a:tc>
                <a:tc>
                  <a:txBody>
                    <a:bodyPr/>
                    <a:lstStyle/>
                    <a:p>
                      <a:pPr algn="ctr"/>
                      <a:endParaRPr lang="ru-RU"/>
                    </a:p>
                  </a:txBody>
                  <a:tcPr/>
                </a:tc>
              </a:tr>
              <a:tr h="680219">
                <a:tc>
                  <a:txBody>
                    <a:bodyPr/>
                    <a:lstStyle/>
                    <a:p>
                      <a:r>
                        <a:rPr lang="ru-RU" sz="1800" b="1" kern="1200" dirty="0" smtClean="0">
                          <a:solidFill>
                            <a:schemeClr val="dk1"/>
                          </a:solidFill>
                          <a:latin typeface="+mn-lt"/>
                          <a:ea typeface="+mn-ea"/>
                          <a:cs typeface="+mn-cs"/>
                        </a:rPr>
                        <a:t>Разработка нормативной правовой базы и методических документов по </a:t>
                      </a:r>
                      <a:r>
                        <a:rPr lang="ru-RU" sz="1800" b="1" kern="1200" dirty="0" err="1" smtClean="0">
                          <a:solidFill>
                            <a:schemeClr val="dk1"/>
                          </a:solidFill>
                          <a:latin typeface="+mn-lt"/>
                          <a:ea typeface="+mn-ea"/>
                          <a:cs typeface="+mn-cs"/>
                        </a:rPr>
                        <a:t>кибербезопасности</a:t>
                      </a:r>
                      <a:r>
                        <a:rPr lang="ru-RU" sz="1800" b="1" kern="1200" dirty="0" smtClean="0">
                          <a:solidFill>
                            <a:schemeClr val="dk1"/>
                          </a:solidFill>
                          <a:latin typeface="+mn-lt"/>
                          <a:ea typeface="+mn-ea"/>
                          <a:cs typeface="+mn-cs"/>
                        </a:rPr>
                        <a:t> АСУ </a:t>
                      </a:r>
                      <a:r>
                        <a:rPr lang="ru-RU" sz="1800" b="1" kern="1200" dirty="0" err="1" smtClean="0">
                          <a:solidFill>
                            <a:schemeClr val="dk1"/>
                          </a:solidFill>
                          <a:latin typeface="+mn-lt"/>
                          <a:ea typeface="+mn-ea"/>
                          <a:cs typeface="+mn-cs"/>
                        </a:rPr>
                        <a:t>ТП</a:t>
                      </a:r>
                      <a:r>
                        <a:rPr lang="ru-RU" sz="1800" b="1" kern="1200" dirty="0" smtClean="0">
                          <a:solidFill>
                            <a:schemeClr val="dk1"/>
                          </a:solidFill>
                          <a:latin typeface="+mn-lt"/>
                          <a:ea typeface="+mn-ea"/>
                          <a:cs typeface="+mn-cs"/>
                        </a:rPr>
                        <a:t> АЭС</a:t>
                      </a:r>
                      <a:endParaRPr lang="ru-RU" b="1" dirty="0"/>
                    </a:p>
                  </a:txBody>
                  <a:tcPr/>
                </a:tc>
                <a:tc>
                  <a:txBody>
                    <a:bodyPr/>
                    <a:lstStyle/>
                    <a:p>
                      <a:pPr algn="ctr"/>
                      <a:endParaRPr lang="ru-RU" dirty="0"/>
                    </a:p>
                  </a:txBody>
                  <a:tcPr/>
                </a:tc>
                <a:tc>
                  <a:txBody>
                    <a:bodyPr/>
                    <a:lstStyle/>
                    <a:p>
                      <a:pPr algn="ctr"/>
                      <a:endParaRPr lang="ru-RU" dirty="0"/>
                    </a:p>
                  </a:txBody>
                  <a:tcPr/>
                </a:tc>
                <a:tc>
                  <a:txBody>
                    <a:bodyPr/>
                    <a:lstStyle/>
                    <a:p>
                      <a:pPr algn="ctr"/>
                      <a:endParaRPr lang="ru-RU"/>
                    </a:p>
                  </a:txBody>
                  <a:tcPr/>
                </a:tc>
              </a:tr>
              <a:tr h="680219">
                <a:tc>
                  <a:txBody>
                    <a:bodyPr/>
                    <a:lstStyle/>
                    <a:p>
                      <a:r>
                        <a:rPr lang="ru-RU" sz="1800" b="1" kern="1200" dirty="0" smtClean="0">
                          <a:solidFill>
                            <a:schemeClr val="dk1"/>
                          </a:solidFill>
                          <a:latin typeface="+mn-lt"/>
                          <a:ea typeface="+mn-ea"/>
                          <a:cs typeface="+mn-cs"/>
                        </a:rPr>
                        <a:t>Формирование промышленной и научно-технической политики по </a:t>
                      </a:r>
                      <a:r>
                        <a:rPr lang="ru-RU" sz="1800" b="1" kern="1200" dirty="0" err="1" smtClean="0">
                          <a:solidFill>
                            <a:schemeClr val="dk1"/>
                          </a:solidFill>
                          <a:latin typeface="+mn-lt"/>
                          <a:ea typeface="+mn-ea"/>
                          <a:cs typeface="+mn-cs"/>
                        </a:rPr>
                        <a:t>кибербезопасности</a:t>
                      </a:r>
                      <a:r>
                        <a:rPr lang="ru-RU" sz="1800" b="1" kern="1200" dirty="0" smtClean="0">
                          <a:solidFill>
                            <a:schemeClr val="dk1"/>
                          </a:solidFill>
                          <a:latin typeface="+mn-lt"/>
                          <a:ea typeface="+mn-ea"/>
                          <a:cs typeface="+mn-cs"/>
                        </a:rPr>
                        <a:t> АСУ </a:t>
                      </a:r>
                      <a:r>
                        <a:rPr lang="ru-RU" sz="1800" b="1" kern="1200" dirty="0" err="1" smtClean="0">
                          <a:solidFill>
                            <a:schemeClr val="dk1"/>
                          </a:solidFill>
                          <a:latin typeface="+mn-lt"/>
                          <a:ea typeface="+mn-ea"/>
                          <a:cs typeface="+mn-cs"/>
                        </a:rPr>
                        <a:t>ТП</a:t>
                      </a:r>
                      <a:r>
                        <a:rPr lang="ru-RU" sz="1800" b="1" kern="1200" dirty="0" smtClean="0">
                          <a:solidFill>
                            <a:schemeClr val="dk1"/>
                          </a:solidFill>
                          <a:latin typeface="+mn-lt"/>
                          <a:ea typeface="+mn-ea"/>
                          <a:cs typeface="+mn-cs"/>
                        </a:rPr>
                        <a:t> АЭС</a:t>
                      </a:r>
                      <a:endParaRPr lang="ru-RU" b="1" dirty="0"/>
                    </a:p>
                  </a:txBody>
                  <a:tcPr/>
                </a:tc>
                <a:tc>
                  <a:txBody>
                    <a:bodyPr/>
                    <a:lstStyle/>
                    <a:p>
                      <a:pPr algn="ctr"/>
                      <a:endParaRPr lang="ru-RU"/>
                    </a:p>
                  </a:txBody>
                  <a:tcPr/>
                </a:tc>
                <a:tc>
                  <a:txBody>
                    <a:bodyPr/>
                    <a:lstStyle/>
                    <a:p>
                      <a:pPr algn="ctr"/>
                      <a:endParaRPr lang="ru-RU" dirty="0"/>
                    </a:p>
                  </a:txBody>
                  <a:tcPr/>
                </a:tc>
                <a:tc>
                  <a:txBody>
                    <a:bodyPr/>
                    <a:lstStyle/>
                    <a:p>
                      <a:pPr algn="ctr"/>
                      <a:endParaRPr lang="ru-RU" dirty="0"/>
                    </a:p>
                  </a:txBody>
                  <a:tcPr/>
                </a:tc>
              </a:tr>
              <a:tr h="680219">
                <a:tc>
                  <a:txBody>
                    <a:bodyPr/>
                    <a:lstStyle/>
                    <a:p>
                      <a:r>
                        <a:rPr lang="ru-RU" sz="1800" b="1" kern="1200" dirty="0" smtClean="0">
                          <a:solidFill>
                            <a:schemeClr val="dk1"/>
                          </a:solidFill>
                          <a:latin typeface="+mn-lt"/>
                          <a:ea typeface="+mn-ea"/>
                          <a:cs typeface="+mn-cs"/>
                        </a:rPr>
                        <a:t>Внедрение на АЭС технологий и средств обеспечения </a:t>
                      </a:r>
                      <a:r>
                        <a:rPr lang="ru-RU" sz="1800" b="1" kern="1200" dirty="0" err="1" smtClean="0">
                          <a:solidFill>
                            <a:schemeClr val="dk1"/>
                          </a:solidFill>
                          <a:latin typeface="+mn-lt"/>
                          <a:ea typeface="+mn-ea"/>
                          <a:cs typeface="+mn-cs"/>
                        </a:rPr>
                        <a:t>кибербезопасности</a:t>
                      </a:r>
                      <a:r>
                        <a:rPr lang="ru-RU" sz="1800" b="1" kern="1200" dirty="0" smtClean="0">
                          <a:solidFill>
                            <a:schemeClr val="dk1"/>
                          </a:solidFill>
                          <a:latin typeface="+mn-lt"/>
                          <a:ea typeface="+mn-ea"/>
                          <a:cs typeface="+mn-cs"/>
                        </a:rPr>
                        <a:t> АСУ </a:t>
                      </a:r>
                      <a:r>
                        <a:rPr lang="ru-RU" sz="1800" b="1" kern="1200" dirty="0" err="1" smtClean="0">
                          <a:solidFill>
                            <a:schemeClr val="dk1"/>
                          </a:solidFill>
                          <a:latin typeface="+mn-lt"/>
                          <a:ea typeface="+mn-ea"/>
                          <a:cs typeface="+mn-cs"/>
                        </a:rPr>
                        <a:t>ТП</a:t>
                      </a:r>
                      <a:r>
                        <a:rPr lang="ru-RU" sz="1800" b="1" kern="1200" dirty="0" smtClean="0">
                          <a:solidFill>
                            <a:schemeClr val="dk1"/>
                          </a:solidFill>
                          <a:latin typeface="+mn-lt"/>
                          <a:ea typeface="+mn-ea"/>
                          <a:cs typeface="+mn-cs"/>
                        </a:rPr>
                        <a:t> АЭС</a:t>
                      </a:r>
                      <a:endParaRPr lang="ru-RU" b="1" dirty="0"/>
                    </a:p>
                  </a:txBody>
                  <a:tcPr/>
                </a:tc>
                <a:tc>
                  <a:txBody>
                    <a:bodyPr/>
                    <a:lstStyle/>
                    <a:p>
                      <a:pPr algn="ctr"/>
                      <a:endParaRPr lang="ru-RU" dirty="0"/>
                    </a:p>
                  </a:txBody>
                  <a:tcPr/>
                </a:tc>
                <a:tc>
                  <a:txBody>
                    <a:bodyPr/>
                    <a:lstStyle/>
                    <a:p>
                      <a:pPr algn="ctr"/>
                      <a:endParaRPr lang="ru-RU" dirty="0"/>
                    </a:p>
                  </a:txBody>
                  <a:tcPr/>
                </a:tc>
                <a:tc>
                  <a:txBody>
                    <a:bodyPr/>
                    <a:lstStyle/>
                    <a:p>
                      <a:pPr algn="ctr"/>
                      <a:endParaRPr lang="ru-RU" dirty="0"/>
                    </a:p>
                  </a:txBody>
                  <a:tcPr/>
                </a:tc>
              </a:tr>
            </a:tbl>
          </a:graphicData>
        </a:graphic>
      </p:graphicFrame>
      <p:pic>
        <p:nvPicPr>
          <p:cNvPr id="15" name="Picture 3" descr="C:\Users\babaev\Desktop\Titlebar_RU.png"/>
          <p:cNvPicPr>
            <a:picLocks noChangeAspect="1" noChangeArrowheads="1"/>
          </p:cNvPicPr>
          <p:nvPr/>
        </p:nvPicPr>
        <p:blipFill>
          <a:blip r:embed="rId3" cstate="print"/>
          <a:srcRect/>
          <a:stretch>
            <a:fillRect/>
          </a:stretch>
        </p:blipFill>
        <p:spPr bwMode="auto">
          <a:xfrm>
            <a:off x="4517409" y="1195695"/>
            <a:ext cx="1528548" cy="660400"/>
          </a:xfrm>
          <a:prstGeom prst="rect">
            <a:avLst/>
          </a:prstGeom>
          <a:noFill/>
          <a:ln>
            <a:solidFill>
              <a:srgbClr val="00B050"/>
            </a:solidFill>
          </a:ln>
          <a:effectLst>
            <a:outerShdw blurRad="50800" dist="38100" algn="l" rotWithShape="0">
              <a:prstClr val="black">
                <a:alpha val="40000"/>
              </a:prstClr>
            </a:outerShdw>
          </a:effectLst>
        </p:spPr>
      </p:pic>
      <p:pic>
        <p:nvPicPr>
          <p:cNvPr id="398337" name="Picture 1" descr="L:\logo.jpeg"/>
          <p:cNvPicPr>
            <a:picLocks noChangeAspect="1" noChangeArrowheads="1"/>
          </p:cNvPicPr>
          <p:nvPr/>
        </p:nvPicPr>
        <p:blipFill>
          <a:blip r:embed="rId4" cstate="print"/>
          <a:srcRect/>
          <a:stretch>
            <a:fillRect/>
          </a:stretch>
        </p:blipFill>
        <p:spPr bwMode="auto">
          <a:xfrm>
            <a:off x="8311487" y="1201003"/>
            <a:ext cx="1417093" cy="668740"/>
          </a:xfrm>
          <a:prstGeom prst="rect">
            <a:avLst/>
          </a:prstGeom>
          <a:noFill/>
          <a:ln>
            <a:solidFill>
              <a:srgbClr val="00B050"/>
            </a:solidFill>
          </a:ln>
          <a:effectLst>
            <a:outerShdw blurRad="50800" dist="38100" algn="l" rotWithShape="0">
              <a:prstClr val="black">
                <a:alpha val="40000"/>
              </a:prstClr>
            </a:outerShdw>
          </a:effectLst>
        </p:spPr>
      </p:pic>
      <p:pic>
        <p:nvPicPr>
          <p:cNvPr id="16" name="Picture 1" descr="C:\Users\babaev\Desktop\nikiet-logo_0.jpg"/>
          <p:cNvPicPr>
            <a:picLocks noChangeAspect="1" noChangeArrowheads="1"/>
          </p:cNvPicPr>
          <p:nvPr/>
        </p:nvPicPr>
        <p:blipFill>
          <a:blip r:embed="rId5" cstate="print"/>
          <a:srcRect/>
          <a:stretch>
            <a:fillRect/>
          </a:stretch>
        </p:blipFill>
        <p:spPr bwMode="auto">
          <a:xfrm>
            <a:off x="6065861" y="1201003"/>
            <a:ext cx="2245626" cy="655093"/>
          </a:xfrm>
          <a:prstGeom prst="rect">
            <a:avLst/>
          </a:prstGeom>
          <a:noFill/>
          <a:ln>
            <a:solidFill>
              <a:srgbClr val="00B050"/>
            </a:solidFill>
          </a:ln>
          <a:effectLst>
            <a:outerShdw blurRad="50800" dist="38100" algn="l" rotWithShape="0">
              <a:prstClr val="black">
                <a:alpha val="40000"/>
              </a:prstClr>
            </a:outerShdw>
          </a:effectLst>
        </p:spPr>
      </p:pic>
      <p:pic>
        <p:nvPicPr>
          <p:cNvPr id="398338" name="Picture 2" descr="C:\Users\babaev\Desktop\w512h5121380376664MetroUITask.png"/>
          <p:cNvPicPr>
            <a:picLocks noChangeAspect="1" noChangeArrowheads="1"/>
          </p:cNvPicPr>
          <p:nvPr/>
        </p:nvPicPr>
        <p:blipFill>
          <a:blip r:embed="rId6" cstate="print"/>
          <a:srcRect/>
          <a:stretch>
            <a:fillRect/>
          </a:stretch>
        </p:blipFill>
        <p:spPr bwMode="auto">
          <a:xfrm>
            <a:off x="4925136" y="1897038"/>
            <a:ext cx="668741" cy="668741"/>
          </a:xfrm>
          <a:prstGeom prst="rect">
            <a:avLst/>
          </a:prstGeom>
          <a:noFill/>
        </p:spPr>
      </p:pic>
      <p:pic>
        <p:nvPicPr>
          <p:cNvPr id="39" name="Picture 2" descr="C:\Users\babaev\Desktop\w512h5121380376664MetroUITask.png"/>
          <p:cNvPicPr>
            <a:picLocks noChangeAspect="1" noChangeArrowheads="1"/>
          </p:cNvPicPr>
          <p:nvPr/>
        </p:nvPicPr>
        <p:blipFill>
          <a:blip r:embed="rId6" cstate="print"/>
          <a:srcRect/>
          <a:stretch>
            <a:fillRect/>
          </a:stretch>
        </p:blipFill>
        <p:spPr bwMode="auto">
          <a:xfrm>
            <a:off x="4941059" y="2581701"/>
            <a:ext cx="668741" cy="668741"/>
          </a:xfrm>
          <a:prstGeom prst="rect">
            <a:avLst/>
          </a:prstGeom>
          <a:noFill/>
        </p:spPr>
      </p:pic>
      <p:pic>
        <p:nvPicPr>
          <p:cNvPr id="40" name="Picture 2" descr="C:\Users\babaev\Desktop\w512h5121380376664MetroUITask.png"/>
          <p:cNvPicPr>
            <a:picLocks noChangeAspect="1" noChangeArrowheads="1"/>
          </p:cNvPicPr>
          <p:nvPr/>
        </p:nvPicPr>
        <p:blipFill>
          <a:blip r:embed="rId6" cstate="print"/>
          <a:srcRect/>
          <a:stretch>
            <a:fillRect/>
          </a:stretch>
        </p:blipFill>
        <p:spPr bwMode="auto">
          <a:xfrm>
            <a:off x="4929686" y="3361898"/>
            <a:ext cx="668741" cy="668741"/>
          </a:xfrm>
          <a:prstGeom prst="rect">
            <a:avLst/>
          </a:prstGeom>
          <a:noFill/>
        </p:spPr>
      </p:pic>
      <p:pic>
        <p:nvPicPr>
          <p:cNvPr id="41" name="Picture 2" descr="C:\Users\babaev\Desktop\w512h5121380376664MetroUITask.png"/>
          <p:cNvPicPr>
            <a:picLocks noChangeAspect="1" noChangeArrowheads="1"/>
          </p:cNvPicPr>
          <p:nvPr/>
        </p:nvPicPr>
        <p:blipFill>
          <a:blip r:embed="rId6" cstate="print"/>
          <a:srcRect/>
          <a:stretch>
            <a:fillRect/>
          </a:stretch>
        </p:blipFill>
        <p:spPr bwMode="auto">
          <a:xfrm>
            <a:off x="4931960" y="4278572"/>
            <a:ext cx="668741" cy="668741"/>
          </a:xfrm>
          <a:prstGeom prst="rect">
            <a:avLst/>
          </a:prstGeom>
          <a:noFill/>
        </p:spPr>
      </p:pic>
      <p:pic>
        <p:nvPicPr>
          <p:cNvPr id="42" name="Picture 2" descr="C:\Users\babaev\Desktop\w512h5121380376664MetroUITask.png"/>
          <p:cNvPicPr>
            <a:picLocks noChangeAspect="1" noChangeArrowheads="1"/>
          </p:cNvPicPr>
          <p:nvPr/>
        </p:nvPicPr>
        <p:blipFill>
          <a:blip r:embed="rId6" cstate="print"/>
          <a:srcRect/>
          <a:stretch>
            <a:fillRect/>
          </a:stretch>
        </p:blipFill>
        <p:spPr bwMode="auto">
          <a:xfrm>
            <a:off x="4988825" y="5167951"/>
            <a:ext cx="668741" cy="668741"/>
          </a:xfrm>
          <a:prstGeom prst="rect">
            <a:avLst/>
          </a:prstGeom>
          <a:noFill/>
        </p:spPr>
      </p:pic>
      <p:pic>
        <p:nvPicPr>
          <p:cNvPr id="43" name="Picture 2" descr="C:\Users\babaev\Desktop\w512h5121380376664MetroUITask.png"/>
          <p:cNvPicPr>
            <a:picLocks noChangeAspect="1" noChangeArrowheads="1"/>
          </p:cNvPicPr>
          <p:nvPr/>
        </p:nvPicPr>
        <p:blipFill>
          <a:blip r:embed="rId6" cstate="print"/>
          <a:srcRect/>
          <a:stretch>
            <a:fillRect/>
          </a:stretch>
        </p:blipFill>
        <p:spPr bwMode="auto">
          <a:xfrm>
            <a:off x="6858569" y="2574876"/>
            <a:ext cx="668741" cy="668741"/>
          </a:xfrm>
          <a:prstGeom prst="rect">
            <a:avLst/>
          </a:prstGeom>
          <a:noFill/>
        </p:spPr>
      </p:pic>
      <p:pic>
        <p:nvPicPr>
          <p:cNvPr id="44" name="Picture 2" descr="C:\Users\babaev\Desktop\w512h5121380376664MetroUITask.png"/>
          <p:cNvPicPr>
            <a:picLocks noChangeAspect="1" noChangeArrowheads="1"/>
          </p:cNvPicPr>
          <p:nvPr/>
        </p:nvPicPr>
        <p:blipFill>
          <a:blip r:embed="rId6" cstate="print"/>
          <a:srcRect/>
          <a:stretch>
            <a:fillRect/>
          </a:stretch>
        </p:blipFill>
        <p:spPr bwMode="auto">
          <a:xfrm>
            <a:off x="6874491" y="3355073"/>
            <a:ext cx="668741" cy="668741"/>
          </a:xfrm>
          <a:prstGeom prst="rect">
            <a:avLst/>
          </a:prstGeom>
          <a:noFill/>
        </p:spPr>
      </p:pic>
      <p:pic>
        <p:nvPicPr>
          <p:cNvPr id="45" name="Picture 2" descr="C:\Users\babaev\Desktop\w512h5121380376664MetroUITask.png"/>
          <p:cNvPicPr>
            <a:picLocks noChangeAspect="1" noChangeArrowheads="1"/>
          </p:cNvPicPr>
          <p:nvPr/>
        </p:nvPicPr>
        <p:blipFill>
          <a:blip r:embed="rId6" cstate="print"/>
          <a:srcRect/>
          <a:stretch>
            <a:fillRect/>
          </a:stretch>
        </p:blipFill>
        <p:spPr bwMode="auto">
          <a:xfrm>
            <a:off x="6904061" y="4258100"/>
            <a:ext cx="668741" cy="668741"/>
          </a:xfrm>
          <a:prstGeom prst="rect">
            <a:avLst/>
          </a:prstGeom>
          <a:noFill/>
        </p:spPr>
      </p:pic>
      <p:pic>
        <p:nvPicPr>
          <p:cNvPr id="46" name="Picture 2" descr="C:\Users\babaev\Desktop\w512h5121380376664MetroUITask.png"/>
          <p:cNvPicPr>
            <a:picLocks noChangeAspect="1" noChangeArrowheads="1"/>
          </p:cNvPicPr>
          <p:nvPr/>
        </p:nvPicPr>
        <p:blipFill>
          <a:blip r:embed="rId6" cstate="print"/>
          <a:srcRect/>
          <a:stretch>
            <a:fillRect/>
          </a:stretch>
        </p:blipFill>
        <p:spPr bwMode="auto">
          <a:xfrm>
            <a:off x="8762431" y="1899313"/>
            <a:ext cx="668741" cy="668741"/>
          </a:xfrm>
          <a:prstGeom prst="rect">
            <a:avLst/>
          </a:prstGeom>
          <a:noFill/>
        </p:spPr>
      </p:pic>
      <p:pic>
        <p:nvPicPr>
          <p:cNvPr id="47" name="Picture 2" descr="C:\Users\babaev\Desktop\w512h5121380376664MetroUITask.png"/>
          <p:cNvPicPr>
            <a:picLocks noChangeAspect="1" noChangeArrowheads="1"/>
          </p:cNvPicPr>
          <p:nvPr/>
        </p:nvPicPr>
        <p:blipFill>
          <a:blip r:embed="rId6" cstate="print"/>
          <a:srcRect/>
          <a:stretch>
            <a:fillRect/>
          </a:stretch>
        </p:blipFill>
        <p:spPr bwMode="auto">
          <a:xfrm>
            <a:off x="8778353" y="2611271"/>
            <a:ext cx="668741" cy="66874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r>
              <a:rPr lang="ru-RU" dirty="0" smtClean="0">
                <a:latin typeface="Times New Roman" charset="0"/>
                <a:ea typeface="Times New Roman" charset="0"/>
                <a:cs typeface="Times New Roman" charset="0"/>
              </a:rPr>
              <a:t>ПАРТНЕРСТВО</a:t>
            </a:r>
            <a:endParaRPr lang="ru-RU" dirty="0">
              <a:latin typeface="Times New Roman" charset="0"/>
              <a:ea typeface="Times New Roman" charset="0"/>
              <a:cs typeface="Times New Roman" charset="0"/>
            </a:endParaRPr>
          </a:p>
        </p:txBody>
      </p:sp>
      <p:pic>
        <p:nvPicPr>
          <p:cNvPr id="131" name="Picture 3" descr="C:\Users\babaev\Desktop\Titlebar_RU.png"/>
          <p:cNvPicPr>
            <a:picLocks noChangeAspect="1" noChangeArrowheads="1"/>
          </p:cNvPicPr>
          <p:nvPr/>
        </p:nvPicPr>
        <p:blipFill>
          <a:blip r:embed="rId3" cstate="print"/>
          <a:srcRect/>
          <a:stretch>
            <a:fillRect/>
          </a:stretch>
        </p:blipFill>
        <p:spPr bwMode="auto">
          <a:xfrm>
            <a:off x="7219950" y="101600"/>
            <a:ext cx="2686050" cy="857250"/>
          </a:xfrm>
          <a:prstGeom prst="rect">
            <a:avLst/>
          </a:prstGeom>
          <a:noFill/>
        </p:spPr>
      </p:pic>
      <p:sp>
        <p:nvSpPr>
          <p:cNvPr id="27" name="Прямоугольник 26"/>
          <p:cNvSpPr/>
          <p:nvPr/>
        </p:nvSpPr>
        <p:spPr>
          <a:xfrm>
            <a:off x="415688" y="1195148"/>
            <a:ext cx="7595548" cy="369332"/>
          </a:xfrm>
          <a:prstGeom prst="rect">
            <a:avLst/>
          </a:prstGeom>
        </p:spPr>
        <p:txBody>
          <a:bodyPr wrap="square">
            <a:spAutoFit/>
          </a:bodyPr>
          <a:lstStyle/>
          <a:p>
            <a:pPr algn="just"/>
            <a:r>
              <a:rPr lang="ru-RU" b="1" dirty="0" smtClean="0">
                <a:solidFill>
                  <a:srgbClr val="FF8D13"/>
                </a:solidFill>
                <a:latin typeface="Helvetica Neue" charset="0"/>
                <a:ea typeface="Helvetica Neue" charset="0"/>
                <a:cs typeface="Helvetica Neue" charset="0"/>
              </a:rPr>
              <a:t>Соглашения о научно-техническом </a:t>
            </a:r>
            <a:r>
              <a:rPr lang="ru-RU" b="1" dirty="0" err="1" smtClean="0">
                <a:solidFill>
                  <a:srgbClr val="FF8D13"/>
                </a:solidFill>
                <a:latin typeface="Helvetica Neue" charset="0"/>
                <a:ea typeface="Helvetica Neue" charset="0"/>
                <a:cs typeface="Helvetica Neue" charset="0"/>
              </a:rPr>
              <a:t>сотруднирчестве</a:t>
            </a:r>
            <a:endParaRPr lang="ru-RU" b="1" dirty="0" smtClean="0">
              <a:solidFill>
                <a:srgbClr val="FF8D13"/>
              </a:solidFill>
              <a:latin typeface="Helvetica Neue" charset="0"/>
              <a:ea typeface="Helvetica Neue" charset="0"/>
              <a:cs typeface="Helvetica Neue" charset="0"/>
            </a:endParaRPr>
          </a:p>
        </p:txBody>
      </p:sp>
      <p:pic>
        <p:nvPicPr>
          <p:cNvPr id="28" name="Picture 2" descr="K:\Подготовка презентаций\f_1465325763.png"/>
          <p:cNvPicPr>
            <a:picLocks noChangeAspect="1" noChangeArrowheads="1"/>
          </p:cNvPicPr>
          <p:nvPr/>
        </p:nvPicPr>
        <p:blipFill>
          <a:blip r:embed="rId4" cstate="print"/>
          <a:srcRect/>
          <a:stretch>
            <a:fillRect/>
          </a:stretch>
        </p:blipFill>
        <p:spPr bwMode="auto">
          <a:xfrm>
            <a:off x="5563790" y="2808666"/>
            <a:ext cx="3291332" cy="916940"/>
          </a:xfrm>
          <a:prstGeom prst="rect">
            <a:avLst/>
          </a:prstGeom>
          <a:noFill/>
        </p:spPr>
      </p:pic>
      <p:pic>
        <p:nvPicPr>
          <p:cNvPr id="29" name="Picture 5" descr="K:\Подготовка презентаций\855c1fe2161bc1f85b93f5ed010bd163.png"/>
          <p:cNvPicPr>
            <a:picLocks noChangeAspect="1" noChangeArrowheads="1"/>
          </p:cNvPicPr>
          <p:nvPr/>
        </p:nvPicPr>
        <p:blipFill>
          <a:blip r:embed="rId5" cstate="print"/>
          <a:srcRect/>
          <a:stretch>
            <a:fillRect/>
          </a:stretch>
        </p:blipFill>
        <p:spPr bwMode="auto">
          <a:xfrm>
            <a:off x="5521645" y="1809955"/>
            <a:ext cx="3046677" cy="872905"/>
          </a:xfrm>
          <a:prstGeom prst="rect">
            <a:avLst/>
          </a:prstGeom>
          <a:noFill/>
        </p:spPr>
      </p:pic>
      <p:sp>
        <p:nvSpPr>
          <p:cNvPr id="32" name="Пятиугольник 31"/>
          <p:cNvSpPr/>
          <p:nvPr/>
        </p:nvSpPr>
        <p:spPr>
          <a:xfrm>
            <a:off x="0" y="2193504"/>
            <a:ext cx="2025361" cy="1369488"/>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accent3">
                    <a:lumMod val="20000"/>
                    <a:lumOff val="80000"/>
                  </a:schemeClr>
                </a:solidFill>
                <a:latin typeface="Helvetica Neue Condensed" charset="0"/>
                <a:ea typeface="Helvetica Neue Condensed" charset="0"/>
                <a:cs typeface="Helvetica Neue Condensed" charset="0"/>
              </a:rPr>
              <a:t>Действующие</a:t>
            </a:r>
            <a:endParaRPr lang="ru-RU" sz="1600" b="1" dirty="0">
              <a:solidFill>
                <a:schemeClr val="accent3">
                  <a:lumMod val="20000"/>
                  <a:lumOff val="80000"/>
                </a:schemeClr>
              </a:solidFill>
              <a:latin typeface="Helvetica Neue Condensed" charset="0"/>
              <a:ea typeface="Helvetica Neue Condensed" charset="0"/>
              <a:cs typeface="Helvetica Neue Condensed" charset="0"/>
            </a:endParaRPr>
          </a:p>
        </p:txBody>
      </p:sp>
      <p:sp>
        <p:nvSpPr>
          <p:cNvPr id="33" name="Пятиугольник 32"/>
          <p:cNvSpPr/>
          <p:nvPr/>
        </p:nvSpPr>
        <p:spPr>
          <a:xfrm>
            <a:off x="0" y="4283886"/>
            <a:ext cx="2025361" cy="1369488"/>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accent3">
                    <a:lumMod val="20000"/>
                    <a:lumOff val="80000"/>
                  </a:schemeClr>
                </a:solidFill>
                <a:latin typeface="Helvetica Neue Condensed" charset="0"/>
                <a:ea typeface="Helvetica Neue Condensed" charset="0"/>
                <a:cs typeface="Helvetica Neue Condensed" charset="0"/>
              </a:rPr>
              <a:t>Планируемые</a:t>
            </a:r>
            <a:endParaRPr lang="ru-RU" sz="1600" b="1" dirty="0">
              <a:solidFill>
                <a:schemeClr val="accent3">
                  <a:lumMod val="20000"/>
                  <a:lumOff val="80000"/>
                </a:schemeClr>
              </a:solidFill>
              <a:latin typeface="Helvetica Neue Condensed" charset="0"/>
              <a:ea typeface="Helvetica Neue Condensed" charset="0"/>
              <a:cs typeface="Helvetica Neue Condensed" charset="0"/>
            </a:endParaRPr>
          </a:p>
        </p:txBody>
      </p:sp>
      <p:pic>
        <p:nvPicPr>
          <p:cNvPr id="408578" name="Picture 2" descr="C:\Users\babaev\Desktop\Logo-ics-ras.png"/>
          <p:cNvPicPr>
            <a:picLocks noChangeAspect="1" noChangeArrowheads="1"/>
          </p:cNvPicPr>
          <p:nvPr/>
        </p:nvPicPr>
        <p:blipFill>
          <a:blip r:embed="rId6" cstate="print"/>
          <a:srcRect/>
          <a:stretch>
            <a:fillRect/>
          </a:stretch>
        </p:blipFill>
        <p:spPr bwMode="auto">
          <a:xfrm>
            <a:off x="2759952" y="1987812"/>
            <a:ext cx="1905000" cy="1647825"/>
          </a:xfrm>
          <a:prstGeom prst="rect">
            <a:avLst/>
          </a:prstGeom>
          <a:noFill/>
        </p:spPr>
      </p:pic>
      <p:pic>
        <p:nvPicPr>
          <p:cNvPr id="408579" name="Picture 3" descr="C:\Users\babaev\Desktop\index.jpg"/>
          <p:cNvPicPr>
            <a:picLocks noChangeAspect="1" noChangeArrowheads="1"/>
          </p:cNvPicPr>
          <p:nvPr/>
        </p:nvPicPr>
        <p:blipFill>
          <a:blip r:embed="rId7" cstate="print"/>
          <a:srcRect/>
          <a:stretch>
            <a:fillRect/>
          </a:stretch>
        </p:blipFill>
        <p:spPr bwMode="auto">
          <a:xfrm>
            <a:off x="2700954" y="3881652"/>
            <a:ext cx="1914525" cy="2390775"/>
          </a:xfrm>
          <a:prstGeom prst="rect">
            <a:avLst/>
          </a:prstGeom>
          <a:noFill/>
        </p:spPr>
      </p:pic>
      <p:sp>
        <p:nvSpPr>
          <p:cNvPr id="34" name="Прямоугольник 33"/>
          <p:cNvSpPr/>
          <p:nvPr/>
        </p:nvSpPr>
        <p:spPr>
          <a:xfrm>
            <a:off x="2694864" y="6038081"/>
            <a:ext cx="2409399" cy="646331"/>
          </a:xfrm>
          <a:prstGeom prst="rect">
            <a:avLst/>
          </a:prstGeom>
        </p:spPr>
        <p:txBody>
          <a:bodyPr wrap="square">
            <a:spAutoFit/>
          </a:bodyPr>
          <a:lstStyle/>
          <a:p>
            <a:r>
              <a:rPr lang="ru-RU" b="1" dirty="0" err="1" smtClean="0">
                <a:solidFill>
                  <a:schemeClr val="dk1"/>
                </a:solidFill>
              </a:rPr>
              <a:t>ФАУ</a:t>
            </a:r>
            <a:r>
              <a:rPr lang="ru-RU" b="1" dirty="0" smtClean="0">
                <a:solidFill>
                  <a:schemeClr val="dk1"/>
                </a:solidFill>
              </a:rPr>
              <a:t> «</a:t>
            </a:r>
            <a:r>
              <a:rPr lang="ru-RU" b="1" dirty="0" err="1" smtClean="0">
                <a:solidFill>
                  <a:schemeClr val="dk1"/>
                </a:solidFill>
              </a:rPr>
              <a:t>ГНИИИ</a:t>
            </a:r>
            <a:r>
              <a:rPr lang="ru-RU" b="1" dirty="0" smtClean="0">
                <a:solidFill>
                  <a:schemeClr val="dk1"/>
                </a:solidFill>
              </a:rPr>
              <a:t> </a:t>
            </a:r>
            <a:r>
              <a:rPr lang="ru-RU" b="1" dirty="0" err="1" smtClean="0">
                <a:solidFill>
                  <a:schemeClr val="dk1"/>
                </a:solidFill>
              </a:rPr>
              <a:t>ПТЗИ</a:t>
            </a:r>
            <a:r>
              <a:rPr lang="ru-RU" b="1" dirty="0" smtClean="0">
                <a:solidFill>
                  <a:schemeClr val="dk1"/>
                </a:solidFill>
              </a:rPr>
              <a:t> </a:t>
            </a:r>
            <a:br>
              <a:rPr lang="ru-RU" b="1" dirty="0" smtClean="0">
                <a:solidFill>
                  <a:schemeClr val="dk1"/>
                </a:solidFill>
              </a:rPr>
            </a:br>
            <a:r>
              <a:rPr lang="ru-RU" b="1" dirty="0" err="1" smtClean="0">
                <a:solidFill>
                  <a:schemeClr val="dk1"/>
                </a:solidFill>
              </a:rPr>
              <a:t>ФСТЭК</a:t>
            </a:r>
            <a:r>
              <a:rPr lang="ru-RU" b="1" dirty="0" smtClean="0">
                <a:solidFill>
                  <a:schemeClr val="dk1"/>
                </a:solidFill>
              </a:rPr>
              <a:t> РОССИИ»</a:t>
            </a:r>
            <a:endParaRPr lang="ru-RU" b="1" dirty="0"/>
          </a:p>
        </p:txBody>
      </p:sp>
      <p:pic>
        <p:nvPicPr>
          <p:cNvPr id="408580" name="Picture 4" descr="C:\Users\babaev\Desktop\top-logopc.jpg"/>
          <p:cNvPicPr>
            <a:picLocks noChangeAspect="1" noChangeArrowheads="1"/>
          </p:cNvPicPr>
          <p:nvPr/>
        </p:nvPicPr>
        <p:blipFill>
          <a:blip r:embed="rId8" cstate="print"/>
          <a:srcRect/>
          <a:stretch>
            <a:fillRect/>
          </a:stretch>
        </p:blipFill>
        <p:spPr bwMode="auto">
          <a:xfrm>
            <a:off x="5667540" y="3647762"/>
            <a:ext cx="2889605" cy="2167203"/>
          </a:xfrm>
          <a:prstGeom prst="rect">
            <a:avLst/>
          </a:prstGeom>
          <a:noFill/>
        </p:spPr>
      </p:pic>
      <p:sp>
        <p:nvSpPr>
          <p:cNvPr id="35" name="Прямоугольник 34"/>
          <p:cNvSpPr/>
          <p:nvPr/>
        </p:nvSpPr>
        <p:spPr>
          <a:xfrm>
            <a:off x="5849771" y="5166899"/>
            <a:ext cx="2409399" cy="646331"/>
          </a:xfrm>
          <a:prstGeom prst="rect">
            <a:avLst/>
          </a:prstGeom>
        </p:spPr>
        <p:txBody>
          <a:bodyPr wrap="square">
            <a:spAutoFit/>
          </a:bodyPr>
          <a:lstStyle/>
          <a:p>
            <a:pPr algn="ctr"/>
            <a:r>
              <a:rPr lang="ru-RU" b="1" dirty="0" err="1" smtClean="0">
                <a:solidFill>
                  <a:schemeClr val="dk1"/>
                </a:solidFill>
              </a:rPr>
              <a:t>ФГУП</a:t>
            </a:r>
            <a:r>
              <a:rPr lang="ru-RU" b="1" dirty="0" smtClean="0">
                <a:solidFill>
                  <a:schemeClr val="dk1"/>
                </a:solidFill>
              </a:rPr>
              <a:t> «</a:t>
            </a:r>
            <a:r>
              <a:rPr lang="ru-RU" b="1" dirty="0" err="1" smtClean="0">
                <a:solidFill>
                  <a:schemeClr val="dk1"/>
                </a:solidFill>
              </a:rPr>
              <a:t>ВНИИПВТИ</a:t>
            </a:r>
            <a:r>
              <a:rPr lang="ru-RU" b="1" dirty="0" smtClean="0">
                <a:solidFill>
                  <a:schemeClr val="dk1"/>
                </a:solidFill>
              </a:rPr>
              <a:t>»</a:t>
            </a:r>
            <a:endParaRPr lang="ru-RU"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5128" y="1133856"/>
            <a:ext cx="4336877" cy="504302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8"/>
          <p:cNvSpPr>
            <a:spLocks noGrp="1"/>
          </p:cNvSpPr>
          <p:nvPr>
            <p:ph type="title"/>
          </p:nvPr>
        </p:nvSpPr>
        <p:spPr/>
        <p:txBody>
          <a:bodyPr/>
          <a:lstStyle/>
          <a:p>
            <a:r>
              <a:rPr lang="ru-RU" dirty="0" smtClean="0">
                <a:latin typeface="Helvetica Neue Condensed Black" charset="0"/>
                <a:ea typeface="Helvetica Neue Condensed Black" charset="0"/>
                <a:cs typeface="Helvetica Neue Condensed Black" charset="0"/>
              </a:rPr>
              <a:t>ПОНЯТИЕ КИБЕРБЕЗОПАСНОСТИ АСУ ТП АЭС</a:t>
            </a:r>
            <a:endParaRPr lang="ru-RU" dirty="0"/>
          </a:p>
        </p:txBody>
      </p:sp>
      <p:pic>
        <p:nvPicPr>
          <p:cNvPr id="8" name="Picture 3" descr="C:\Users\babaev\Desktop\Titlebar_RU.png"/>
          <p:cNvPicPr>
            <a:picLocks noChangeAspect="1" noChangeArrowheads="1"/>
          </p:cNvPicPr>
          <p:nvPr/>
        </p:nvPicPr>
        <p:blipFill>
          <a:blip r:embed="rId3" cstate="print"/>
          <a:srcRect/>
          <a:stretch>
            <a:fillRect/>
          </a:stretch>
        </p:blipFill>
        <p:spPr bwMode="auto">
          <a:xfrm>
            <a:off x="7219950" y="101600"/>
            <a:ext cx="2686050" cy="857250"/>
          </a:xfrm>
          <a:prstGeom prst="rect">
            <a:avLst/>
          </a:prstGeom>
          <a:noFill/>
        </p:spPr>
      </p:pic>
      <p:sp>
        <p:nvSpPr>
          <p:cNvPr id="2" name="Прямоугольник 1"/>
          <p:cNvSpPr/>
          <p:nvPr/>
        </p:nvSpPr>
        <p:spPr>
          <a:xfrm>
            <a:off x="-35559" y="1098566"/>
            <a:ext cx="4797564" cy="5078313"/>
          </a:xfrm>
          <a:prstGeom prst="rect">
            <a:avLst/>
          </a:prstGeom>
        </p:spPr>
        <p:txBody>
          <a:bodyPr wrap="square">
            <a:spAutoFit/>
          </a:bodyPr>
          <a:lstStyle/>
          <a:p>
            <a:pPr lvl="1" algn="just">
              <a:buClr>
                <a:srgbClr val="325076"/>
              </a:buClr>
            </a:pPr>
            <a:r>
              <a:rPr lang="ru-RU" b="1" dirty="0" smtClean="0">
                <a:solidFill>
                  <a:srgbClr val="FF8D13"/>
                </a:solidFill>
                <a:latin typeface="Helvetica Neue" charset="0"/>
                <a:ea typeface="Helvetica Neue" charset="0"/>
                <a:cs typeface="Helvetica Neue" charset="0"/>
              </a:rPr>
              <a:t>ОБЕСПЕЧЕНИЕ КИБЕРБЕЗОПАСНОСТИ </a:t>
            </a:r>
            <a:r>
              <a:rPr lang="ru-RU" b="1" dirty="0" smtClean="0">
                <a:solidFill>
                  <a:srgbClr val="FF8D13"/>
                </a:solidFill>
                <a:latin typeface="Helvetica Neue" charset="0"/>
                <a:ea typeface="Helvetica Neue" charset="0"/>
                <a:cs typeface="Helvetica Neue" charset="0"/>
              </a:rPr>
              <a:t>АСУ ТП АЭС </a:t>
            </a:r>
            <a:endParaRPr lang="ru-RU" sz="2400" dirty="0" smtClean="0">
              <a:latin typeface="Times New Roman" pitchFamily="18" charset="0"/>
              <a:cs typeface="Times New Roman" pitchFamily="18" charset="0"/>
            </a:endParaRPr>
          </a:p>
          <a:p>
            <a:pPr lvl="1" algn="just">
              <a:buClr>
                <a:srgbClr val="325076"/>
              </a:buClr>
            </a:pPr>
            <a:r>
              <a:rPr lang="ru-RU" b="1" dirty="0" smtClean="0">
                <a:latin typeface="Helvetica Neue" charset="0"/>
                <a:ea typeface="Helvetica Neue" charset="0"/>
                <a:cs typeface="Helvetica Neue" charset="0"/>
              </a:rPr>
              <a:t>Системный </a:t>
            </a:r>
            <a:r>
              <a:rPr lang="ru-RU" b="1" dirty="0">
                <a:latin typeface="Helvetica Neue" charset="0"/>
                <a:ea typeface="Helvetica Neue" charset="0"/>
                <a:cs typeface="Helvetica Neue" charset="0"/>
              </a:rPr>
              <a:t>подход позволяет определить обеспечение </a:t>
            </a:r>
            <a:r>
              <a:rPr lang="ru-RU" b="1" dirty="0" err="1">
                <a:latin typeface="Helvetica Neue" charset="0"/>
                <a:ea typeface="Helvetica Neue" charset="0"/>
                <a:cs typeface="Helvetica Neue" charset="0"/>
              </a:rPr>
              <a:t>кибербезопасности</a:t>
            </a:r>
            <a:r>
              <a:rPr lang="ru-RU" b="1" dirty="0">
                <a:latin typeface="Helvetica Neue" charset="0"/>
                <a:ea typeface="Helvetica Neue" charset="0"/>
                <a:cs typeface="Helvetica Neue" charset="0"/>
              </a:rPr>
              <a:t> АСУ ТП АЭС, как процесс функционирования АСУ ТП, при котором отсутствуют опасные отказы АСУ ТП.</a:t>
            </a:r>
          </a:p>
          <a:p>
            <a:pPr lvl="1" algn="just">
              <a:buClr>
                <a:srgbClr val="325076"/>
              </a:buClr>
            </a:pPr>
            <a:r>
              <a:rPr lang="ru-RU" b="1" dirty="0">
                <a:latin typeface="Helvetica Neue" charset="0"/>
                <a:ea typeface="Helvetica Neue" charset="0"/>
                <a:cs typeface="Helvetica Neue" charset="0"/>
              </a:rPr>
              <a:t> Как следствие:</a:t>
            </a:r>
          </a:p>
          <a:p>
            <a:pPr lvl="1" algn="just">
              <a:buClr>
                <a:srgbClr val="325076"/>
              </a:buClr>
              <a:buFont typeface="Wingdings" pitchFamily="2" charset="2"/>
              <a:buChar char="Ø"/>
            </a:pPr>
            <a:r>
              <a:rPr lang="ru-RU" b="1" dirty="0">
                <a:latin typeface="Helvetica Neue" charset="0"/>
                <a:ea typeface="Helvetica Neue" charset="0"/>
                <a:cs typeface="Helvetica Neue" charset="0"/>
              </a:rPr>
              <a:t>отсутствуют отказы технологического процесса;</a:t>
            </a:r>
          </a:p>
          <a:p>
            <a:pPr lvl="1" algn="just">
              <a:buClr>
                <a:srgbClr val="325076"/>
              </a:buClr>
              <a:buFont typeface="Wingdings" pitchFamily="2" charset="2"/>
              <a:buChar char="Ø"/>
            </a:pPr>
            <a:r>
              <a:rPr lang="ru-RU" b="1" dirty="0">
                <a:latin typeface="Helvetica Neue" charset="0"/>
                <a:ea typeface="Helvetica Neue" charset="0"/>
                <a:cs typeface="Helvetica Neue" charset="0"/>
              </a:rPr>
              <a:t> отсутствует недопустимый ущерб от аварий; </a:t>
            </a:r>
          </a:p>
          <a:p>
            <a:pPr lvl="1" algn="just">
              <a:buClr>
                <a:srgbClr val="325076"/>
              </a:buClr>
              <a:buFont typeface="Wingdings" pitchFamily="2" charset="2"/>
              <a:buChar char="Ø"/>
            </a:pPr>
            <a:r>
              <a:rPr lang="ru-RU" b="1" dirty="0">
                <a:latin typeface="Helvetica Neue" charset="0"/>
                <a:ea typeface="Helvetica Neue" charset="0"/>
                <a:cs typeface="Helvetica Neue" charset="0"/>
              </a:rPr>
              <a:t> поддерживается заданный уровень экономической эффективности и функциональной безопасности АСУ ТП АЭС</a:t>
            </a:r>
            <a:endParaRPr lang="ru-RU" b="1" dirty="0">
              <a:solidFill>
                <a:schemeClr val="tx1">
                  <a:lumMod val="75000"/>
                  <a:lumOff val="25000"/>
                </a:schemeClr>
              </a:solidFill>
              <a:latin typeface="Helvetica Neue" charset="0"/>
              <a:ea typeface="Helvetica Neue" charset="0"/>
              <a:cs typeface="Helvetica Neue" charset="0"/>
            </a:endParaRPr>
          </a:p>
        </p:txBody>
      </p:sp>
      <p:pic>
        <p:nvPicPr>
          <p:cNvPr id="304130" name="Picture 2" descr="охожее изображение">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0764" y="2482617"/>
            <a:ext cx="4835236" cy="3021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r>
              <a:rPr lang="ru-RU" dirty="0" smtClean="0">
                <a:latin typeface="Helvetica Neue Condensed Black" charset="0"/>
                <a:ea typeface="Helvetica Neue Condensed Black" charset="0"/>
                <a:cs typeface="Helvetica Neue Condensed Black" charset="0"/>
              </a:rPr>
              <a:t>ПОНЯТИЕ КИБЕРБЕЗОПАСНОСТИ АСУ ТП АЭС</a:t>
            </a:r>
            <a:endParaRPr lang="ru-RU" dirty="0"/>
          </a:p>
        </p:txBody>
      </p:sp>
      <p:pic>
        <p:nvPicPr>
          <p:cNvPr id="8" name="Picture 3" descr="C:\Users\babaev\Desktop\Titlebar_RU.png"/>
          <p:cNvPicPr>
            <a:picLocks noChangeAspect="1" noChangeArrowheads="1"/>
          </p:cNvPicPr>
          <p:nvPr/>
        </p:nvPicPr>
        <p:blipFill>
          <a:blip r:embed="rId4" cstate="print"/>
          <a:srcRect/>
          <a:stretch>
            <a:fillRect/>
          </a:stretch>
        </p:blipFill>
        <p:spPr bwMode="auto">
          <a:xfrm>
            <a:off x="7219950" y="101600"/>
            <a:ext cx="2686050" cy="857250"/>
          </a:xfrm>
          <a:prstGeom prst="rect">
            <a:avLst/>
          </a:prstGeom>
          <a:noFill/>
        </p:spPr>
      </p:pic>
      <p:sp>
        <p:nvSpPr>
          <p:cNvPr id="7" name="Прямоугольник 6"/>
          <p:cNvSpPr/>
          <p:nvPr/>
        </p:nvSpPr>
        <p:spPr>
          <a:xfrm>
            <a:off x="4297680" y="6644640"/>
            <a:ext cx="1539240" cy="182880"/>
          </a:xfrm>
          <a:prstGeom prst="rect">
            <a:avLst/>
          </a:prstGeom>
          <a:solidFill>
            <a:srgbClr val="0070BA"/>
          </a:solidFill>
          <a:ln>
            <a:solidFill>
              <a:srgbClr val="007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Times New Roman" pitchFamily="18" charset="0"/>
                <a:cs typeface="Times New Roman" pitchFamily="18" charset="0"/>
              </a:rPr>
              <a:t>www.vniiaes.ru</a:t>
            </a:r>
            <a:endParaRPr lang="ru-RU" sz="1200" dirty="0">
              <a:latin typeface="Times New Roman" pitchFamily="18" charset="0"/>
              <a:cs typeface="Times New Roman" pitchFamily="18" charset="0"/>
            </a:endParaRPr>
          </a:p>
        </p:txBody>
      </p:sp>
      <p:sp>
        <p:nvSpPr>
          <p:cNvPr id="10" name="Прямоугольник 9"/>
          <p:cNvSpPr/>
          <p:nvPr/>
        </p:nvSpPr>
        <p:spPr>
          <a:xfrm>
            <a:off x="4297680" y="6644640"/>
            <a:ext cx="1539240" cy="182880"/>
          </a:xfrm>
          <a:prstGeom prst="rect">
            <a:avLst/>
          </a:prstGeom>
          <a:solidFill>
            <a:srgbClr val="0070BA"/>
          </a:solidFill>
          <a:ln>
            <a:solidFill>
              <a:srgbClr val="007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Times New Roman" pitchFamily="18" charset="0"/>
                <a:cs typeface="Times New Roman" pitchFamily="18" charset="0"/>
              </a:rPr>
              <a:t>www.vniiaes.ru</a:t>
            </a:r>
            <a:endParaRPr lang="ru-RU" sz="1200" dirty="0">
              <a:latin typeface="Times New Roman" pitchFamily="18" charset="0"/>
              <a:cs typeface="Times New Roman" pitchFamily="18" charset="0"/>
            </a:endParaRPr>
          </a:p>
        </p:txBody>
      </p:sp>
      <p:pic>
        <p:nvPicPr>
          <p:cNvPr id="11" name="Picture 2" descr="K:\Подготовка презентаций\korporativnaya-set.png"/>
          <p:cNvPicPr>
            <a:picLocks noChangeAspect="1" noChangeArrowheads="1"/>
          </p:cNvPicPr>
          <p:nvPr/>
        </p:nvPicPr>
        <p:blipFill>
          <a:blip r:embed="rId5" cstate="print"/>
          <a:srcRect/>
          <a:stretch>
            <a:fillRect/>
          </a:stretch>
        </p:blipFill>
        <p:spPr bwMode="auto">
          <a:xfrm>
            <a:off x="5324476" y="1209675"/>
            <a:ext cx="4057030" cy="2670373"/>
          </a:xfrm>
          <a:prstGeom prst="rect">
            <a:avLst/>
          </a:prstGeom>
          <a:noFill/>
        </p:spPr>
      </p:pic>
      <p:sp>
        <p:nvSpPr>
          <p:cNvPr id="12" name="AutoShape 2"/>
          <p:cNvSpPr>
            <a:spLocks noChangeArrowheads="1"/>
          </p:cNvSpPr>
          <p:nvPr/>
        </p:nvSpPr>
        <p:spPr bwMode="auto">
          <a:xfrm>
            <a:off x="5324475" y="3063875"/>
            <a:ext cx="4057031" cy="801688"/>
          </a:xfrm>
          <a:prstGeom prst="roundRect">
            <a:avLst>
              <a:gd name="adj" fmla="val 16667"/>
            </a:avLst>
          </a:prstGeom>
          <a:solidFill>
            <a:schemeClr val="tx2">
              <a:lumMod val="20000"/>
              <a:lumOff val="80000"/>
            </a:schemeClr>
          </a:solidFill>
          <a:ln w="9525">
            <a:solidFill>
              <a:srgbClr val="7030A0"/>
            </a:solidFill>
            <a:round/>
            <a:headEnd/>
            <a:tailEnd/>
          </a:ln>
        </p:spPr>
        <p:txBody>
          <a:bodyPr vert="horz" wrap="square" lIns="91440" tIns="45720" rIns="91440" bIns="45720" numCol="1" anchor="t" anchorCtr="0" compatLnSpc="1">
            <a:prstTxWarp prst="textNoShape">
              <a:avLst/>
            </a:prstTxWarp>
          </a:bodyPr>
          <a:lstStyle/>
          <a:p>
            <a:pPr marR="0" lvl="1" indent="0" algn="just" fontAlgn="base">
              <a:lnSpc>
                <a:spcPct val="100000"/>
              </a:lnSpc>
              <a:spcBef>
                <a:spcPct val="0"/>
              </a:spcBef>
              <a:spcAft>
                <a:spcPct val="0"/>
              </a:spcAft>
              <a:buClr>
                <a:srgbClr val="325076"/>
              </a:buClr>
              <a:buSzTx/>
              <a:buFontTx/>
              <a:buNone/>
              <a:tabLst/>
            </a:pPr>
            <a:r>
              <a:rPr lang="ru-RU" b="1" dirty="0">
                <a:solidFill>
                  <a:srgbClr val="FF8D13"/>
                </a:solidFill>
                <a:latin typeface="Helvetica Neue" charset="0"/>
                <a:ea typeface="Helvetica Neue" charset="0"/>
                <a:cs typeface="Helvetica Neue" charset="0"/>
              </a:rPr>
              <a:t>Не промышленные</a:t>
            </a:r>
          </a:p>
          <a:p>
            <a:pPr marR="0" lvl="1" indent="0" algn="just" fontAlgn="base">
              <a:lnSpc>
                <a:spcPct val="100000"/>
              </a:lnSpc>
              <a:spcBef>
                <a:spcPct val="0"/>
              </a:spcBef>
              <a:spcAft>
                <a:spcPct val="0"/>
              </a:spcAft>
              <a:buClr>
                <a:srgbClr val="325076"/>
              </a:buClr>
              <a:buSzTx/>
              <a:buFontTx/>
              <a:buNone/>
              <a:tabLst/>
            </a:pPr>
            <a:r>
              <a:rPr lang="ru-RU" b="1" dirty="0">
                <a:solidFill>
                  <a:srgbClr val="FF8D13"/>
                </a:solidFill>
                <a:latin typeface="Helvetica Neue" charset="0"/>
                <a:ea typeface="Helvetica Neue" charset="0"/>
                <a:cs typeface="Helvetica Neue" charset="0"/>
              </a:rPr>
              <a:t>ИТ - системы</a:t>
            </a:r>
          </a:p>
        </p:txBody>
      </p:sp>
      <p:graphicFrame>
        <p:nvGraphicFramePr>
          <p:cNvPr id="13" name="Object 2"/>
          <p:cNvGraphicFramePr>
            <a:graphicFrameLocks noChangeAspect="1"/>
          </p:cNvGraphicFramePr>
          <p:nvPr>
            <p:extLst>
              <p:ext uri="{D42A27DB-BD31-4B8C-83A1-F6EECF244321}">
                <p14:modId xmlns:p14="http://schemas.microsoft.com/office/powerpoint/2010/main" val="723357752"/>
              </p:ext>
            </p:extLst>
          </p:nvPr>
        </p:nvGraphicFramePr>
        <p:xfrm>
          <a:off x="1090552" y="2945081"/>
          <a:ext cx="7106017" cy="3578249"/>
        </p:xfrm>
        <a:graphic>
          <a:graphicData uri="http://schemas.openxmlformats.org/presentationml/2006/ole">
            <mc:AlternateContent xmlns:mc="http://schemas.openxmlformats.org/markup-compatibility/2006">
              <mc:Choice xmlns:v="urn:schemas-microsoft-com:vml" Requires="v">
                <p:oleObj spid="_x0000_s307220" name="Visio" r:id="rId6" imgW="4456786" imgH="2282038" progId="Visio.Drawing.11">
                  <p:embed/>
                </p:oleObj>
              </mc:Choice>
              <mc:Fallback>
                <p:oleObj name="Visio" r:id="rId6" imgW="4456786" imgH="2282038" progId="Visio.Drawing.11">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552" y="2945081"/>
                        <a:ext cx="7106017" cy="3578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3"/>
          <p:cNvGraphicFramePr>
            <a:graphicFrameLocks noChangeAspect="1"/>
          </p:cNvGraphicFramePr>
          <p:nvPr>
            <p:extLst>
              <p:ext uri="{D42A27DB-BD31-4B8C-83A1-F6EECF244321}">
                <p14:modId xmlns:p14="http://schemas.microsoft.com/office/powerpoint/2010/main" val="1015396368"/>
              </p:ext>
            </p:extLst>
          </p:nvPr>
        </p:nvGraphicFramePr>
        <p:xfrm>
          <a:off x="724147" y="1209675"/>
          <a:ext cx="3238499" cy="2278064"/>
        </p:xfrm>
        <a:graphic>
          <a:graphicData uri="http://schemas.openxmlformats.org/presentationml/2006/ole">
            <mc:AlternateContent xmlns:mc="http://schemas.openxmlformats.org/markup-compatibility/2006">
              <mc:Choice xmlns:v="urn:schemas-microsoft-com:vml" Requires="v">
                <p:oleObj spid="_x0000_s307221" name="Visio" r:id="rId8" imgW="7247001" imgH="7008114" progId="Visio.Drawing.11">
                  <p:embed/>
                </p:oleObj>
              </mc:Choice>
              <mc:Fallback>
                <p:oleObj name="Visio" r:id="rId8" imgW="7247001" imgH="7008114" progId="Visio.Drawing.11">
                  <p:embed/>
                  <p:pic>
                    <p:nvPicPr>
                      <p:cNvPr id="0"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147" y="1209675"/>
                        <a:ext cx="3238499" cy="227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5" name="AutoShape 2"/>
          <p:cNvSpPr>
            <a:spLocks noChangeArrowheads="1"/>
          </p:cNvSpPr>
          <p:nvPr/>
        </p:nvSpPr>
        <p:spPr bwMode="auto">
          <a:xfrm>
            <a:off x="724147" y="3063875"/>
            <a:ext cx="3238498" cy="801688"/>
          </a:xfrm>
          <a:prstGeom prst="roundRect">
            <a:avLst>
              <a:gd name="adj" fmla="val 16667"/>
            </a:avLst>
          </a:prstGeom>
          <a:solidFill>
            <a:schemeClr val="tx2">
              <a:lumMod val="20000"/>
              <a:lumOff val="80000"/>
            </a:schemeClr>
          </a:solidFill>
          <a:ln w="9525">
            <a:solidFill>
              <a:srgbClr val="7030A0"/>
            </a:solidFill>
            <a:round/>
            <a:headEnd/>
            <a:tailEnd/>
          </a:ln>
        </p:spPr>
        <p:txBody>
          <a:bodyPr vert="horz" wrap="square" lIns="91440" tIns="45720" rIns="91440" bIns="45720" numCol="1" anchor="t" anchorCtr="0" compatLnSpc="1">
            <a:prstTxWarp prst="textNoShape">
              <a:avLst/>
            </a:prstTxWarp>
          </a:bodyPr>
          <a:lstStyle/>
          <a:p>
            <a:pPr algn="ctr"/>
            <a:r>
              <a:rPr lang="ru-RU" b="1" dirty="0">
                <a:solidFill>
                  <a:srgbClr val="FF8D13"/>
                </a:solidFill>
                <a:latin typeface="Helvetica Neue" charset="0"/>
                <a:ea typeface="Helvetica Neue" charset="0"/>
                <a:cs typeface="Helvetica Neue" charset="0"/>
              </a:rPr>
              <a:t>АСУ ТП</a:t>
            </a:r>
          </a:p>
        </p:txBody>
      </p:sp>
    </p:spTree>
    <p:extLst>
      <p:ext uri="{BB962C8B-B14F-4D97-AF65-F5344CB8AC3E}">
        <p14:creationId xmlns:p14="http://schemas.microsoft.com/office/powerpoint/2010/main" val="68517640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Оформление по умолчанию">
  <a:themeElements>
    <a:clrScheme name="Другая 1">
      <a:dk1>
        <a:sysClr val="windowText" lastClr="000000"/>
      </a:dk1>
      <a:lt1>
        <a:srgbClr val="FFFFFF"/>
      </a:lt1>
      <a:dk2>
        <a:srgbClr val="325076"/>
      </a:dk2>
      <a:lt2>
        <a:srgbClr val="FFFFFF"/>
      </a:lt2>
      <a:accent1>
        <a:srgbClr val="00B050"/>
      </a:accent1>
      <a:accent2>
        <a:srgbClr val="00B0F0"/>
      </a:accent2>
      <a:accent3>
        <a:srgbClr val="639ECA"/>
      </a:accent3>
      <a:accent4>
        <a:srgbClr val="0070C0"/>
      </a:accent4>
      <a:accent5>
        <a:srgbClr val="FFC000"/>
      </a:accent5>
      <a:accent6>
        <a:srgbClr val="996633"/>
      </a:accent6>
      <a:hlink>
        <a:srgbClr val="F2F2F2"/>
      </a:hlink>
      <a:folHlink>
        <a:srgbClr val="7F7F7F"/>
      </a:folHlink>
    </a:clrScheme>
    <a:fontScheme name="Другая 2">
      <a:majorFont>
        <a:latin typeface="Circe Bold"/>
        <a:ea typeface=""/>
        <a:cs typeface=""/>
      </a:majorFont>
      <a:minorFont>
        <a:latin typeface="Circe"/>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_А4_,без лого — копия" id="{FCAFF0C2-B6DF-474B-AE95-D3787A10BD98}" vid="{71E6C09B-1356-454C-B33D-85A54AADC182}"/>
    </a:ext>
  </a:ext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формление по умолчанию 1">
  <a:themeElements>
    <a:clrScheme name="Другая 1">
      <a:dk1>
        <a:sysClr val="windowText" lastClr="000000"/>
      </a:dk1>
      <a:lt1>
        <a:srgbClr val="FFFFFF"/>
      </a:lt1>
      <a:dk2>
        <a:srgbClr val="325076"/>
      </a:dk2>
      <a:lt2>
        <a:srgbClr val="FFFFFF"/>
      </a:lt2>
      <a:accent1>
        <a:srgbClr val="00B050"/>
      </a:accent1>
      <a:accent2>
        <a:srgbClr val="00B0F0"/>
      </a:accent2>
      <a:accent3>
        <a:srgbClr val="639ECA"/>
      </a:accent3>
      <a:accent4>
        <a:srgbClr val="0070C0"/>
      </a:accent4>
      <a:accent5>
        <a:srgbClr val="FFC000"/>
      </a:accent5>
      <a:accent6>
        <a:srgbClr val="996633"/>
      </a:accent6>
      <a:hlink>
        <a:srgbClr val="F2F2F2"/>
      </a:hlink>
      <a:folHlink>
        <a:srgbClr val="7F7F7F"/>
      </a:folHlink>
    </a:clrScheme>
    <a:fontScheme name="Другая 2">
      <a:majorFont>
        <a:latin typeface="Circe Bold"/>
        <a:ea typeface=""/>
        <a:cs typeface=""/>
      </a:majorFont>
      <a:minorFont>
        <a:latin typeface="Circe"/>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_А4_,без лого — копия" id="{FCAFF0C2-B6DF-474B-AE95-D3787A10BD98}" vid="{7203D02A-3A16-47CE-9918-8F9FE7ED0940}"/>
    </a:ext>
  </a:extLst>
</a:theme>
</file>

<file path=ppt/theme/theme3.xml><?xml version="1.0" encoding="utf-8"?>
<a:theme xmlns:a="http://schemas.openxmlformats.org/drawingml/2006/main" name="Оформление по умолчанию 2">
  <a:themeElements>
    <a:clrScheme name="Другая 1">
      <a:dk1>
        <a:sysClr val="windowText" lastClr="000000"/>
      </a:dk1>
      <a:lt1>
        <a:srgbClr val="FFFFFF"/>
      </a:lt1>
      <a:dk2>
        <a:srgbClr val="325076"/>
      </a:dk2>
      <a:lt2>
        <a:srgbClr val="FFFFFF"/>
      </a:lt2>
      <a:accent1>
        <a:srgbClr val="00B050"/>
      </a:accent1>
      <a:accent2>
        <a:srgbClr val="00B0F0"/>
      </a:accent2>
      <a:accent3>
        <a:srgbClr val="639ECA"/>
      </a:accent3>
      <a:accent4>
        <a:srgbClr val="0070C0"/>
      </a:accent4>
      <a:accent5>
        <a:srgbClr val="FFC000"/>
      </a:accent5>
      <a:accent6>
        <a:srgbClr val="996633"/>
      </a:accent6>
      <a:hlink>
        <a:srgbClr val="F2F2F2"/>
      </a:hlink>
      <a:folHlink>
        <a:srgbClr val="7F7F7F"/>
      </a:folHlink>
    </a:clrScheme>
    <a:fontScheme name="Другая 2">
      <a:majorFont>
        <a:latin typeface="Circe Bold"/>
        <a:ea typeface=""/>
        <a:cs typeface=""/>
      </a:majorFont>
      <a:minorFont>
        <a:latin typeface="Circe"/>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_А4_,без лого — копия" id="{FCAFF0C2-B6DF-474B-AE95-D3787A10BD98}" vid="{31394786-92F2-4519-A9EB-85390540C4E3}"/>
    </a:ext>
  </a:extLst>
</a:theme>
</file>

<file path=ppt/theme/theme4.xml><?xml version="1.0" encoding="utf-8"?>
<a:theme xmlns:a="http://schemas.openxmlformats.org/drawingml/2006/main" name="Оформление по умолчанию 3">
  <a:themeElements>
    <a:clrScheme name="Другая 1">
      <a:dk1>
        <a:sysClr val="windowText" lastClr="000000"/>
      </a:dk1>
      <a:lt1>
        <a:srgbClr val="FFFFFF"/>
      </a:lt1>
      <a:dk2>
        <a:srgbClr val="325076"/>
      </a:dk2>
      <a:lt2>
        <a:srgbClr val="FFFFFF"/>
      </a:lt2>
      <a:accent1>
        <a:srgbClr val="00B050"/>
      </a:accent1>
      <a:accent2>
        <a:srgbClr val="00B0F0"/>
      </a:accent2>
      <a:accent3>
        <a:srgbClr val="639ECA"/>
      </a:accent3>
      <a:accent4>
        <a:srgbClr val="0070C0"/>
      </a:accent4>
      <a:accent5>
        <a:srgbClr val="FFC000"/>
      </a:accent5>
      <a:accent6>
        <a:srgbClr val="996633"/>
      </a:accent6>
      <a:hlink>
        <a:srgbClr val="F2F2F2"/>
      </a:hlink>
      <a:folHlink>
        <a:srgbClr val="7F7F7F"/>
      </a:folHlink>
    </a:clrScheme>
    <a:fontScheme name="Другая 2">
      <a:majorFont>
        <a:latin typeface="Circe Bold"/>
        <a:ea typeface=""/>
        <a:cs typeface=""/>
      </a:majorFont>
      <a:minorFont>
        <a:latin typeface="Circe"/>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_А4_,без лого — копия" id="{FCAFF0C2-B6DF-474B-AE95-D3787A10BD98}" vid="{EFB17A38-9CFB-4D6C-896E-0484F94CC573}"/>
    </a:ext>
  </a:extLst>
</a:theme>
</file>

<file path=ppt/theme/theme5.xml><?xml version="1.0" encoding="utf-8"?>
<a:theme xmlns:a="http://schemas.openxmlformats.org/drawingml/2006/main" name="Оформление по умолчанию 4">
  <a:themeElements>
    <a:clrScheme name="Другая 1">
      <a:dk1>
        <a:sysClr val="windowText" lastClr="000000"/>
      </a:dk1>
      <a:lt1>
        <a:srgbClr val="FFFFFF"/>
      </a:lt1>
      <a:dk2>
        <a:srgbClr val="325076"/>
      </a:dk2>
      <a:lt2>
        <a:srgbClr val="FFFFFF"/>
      </a:lt2>
      <a:accent1>
        <a:srgbClr val="00B050"/>
      </a:accent1>
      <a:accent2>
        <a:srgbClr val="00B0F0"/>
      </a:accent2>
      <a:accent3>
        <a:srgbClr val="639ECA"/>
      </a:accent3>
      <a:accent4>
        <a:srgbClr val="0070C0"/>
      </a:accent4>
      <a:accent5>
        <a:srgbClr val="FFC000"/>
      </a:accent5>
      <a:accent6>
        <a:srgbClr val="996633"/>
      </a:accent6>
      <a:hlink>
        <a:srgbClr val="F2F2F2"/>
      </a:hlink>
      <a:folHlink>
        <a:srgbClr val="7F7F7F"/>
      </a:folHlink>
    </a:clrScheme>
    <a:fontScheme name="Другая 2">
      <a:majorFont>
        <a:latin typeface="Circe Bold"/>
        <a:ea typeface=""/>
        <a:cs typeface=""/>
      </a:majorFont>
      <a:minorFont>
        <a:latin typeface="Circe"/>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_А4_,без лого — копия" id="{FCAFF0C2-B6DF-474B-AE95-D3787A10BD98}" vid="{4F48C40D-7CAE-406F-8983-9DAA94BC3D19}"/>
    </a:ext>
  </a:extLst>
</a:theme>
</file>

<file path=ppt/theme/theme6.xml><?xml version="1.0" encoding="utf-8"?>
<a:theme xmlns:a="http://schemas.openxmlformats.org/drawingml/2006/main" name="Оформление по умолчанию 5">
  <a:themeElements>
    <a:clrScheme name="Другая 1">
      <a:dk1>
        <a:sysClr val="windowText" lastClr="000000"/>
      </a:dk1>
      <a:lt1>
        <a:srgbClr val="FFFFFF"/>
      </a:lt1>
      <a:dk2>
        <a:srgbClr val="325076"/>
      </a:dk2>
      <a:lt2>
        <a:srgbClr val="FFFFFF"/>
      </a:lt2>
      <a:accent1>
        <a:srgbClr val="00B050"/>
      </a:accent1>
      <a:accent2>
        <a:srgbClr val="00B0F0"/>
      </a:accent2>
      <a:accent3>
        <a:srgbClr val="639ECA"/>
      </a:accent3>
      <a:accent4>
        <a:srgbClr val="0070C0"/>
      </a:accent4>
      <a:accent5>
        <a:srgbClr val="FFC000"/>
      </a:accent5>
      <a:accent6>
        <a:srgbClr val="996633"/>
      </a:accent6>
      <a:hlink>
        <a:srgbClr val="F2F2F2"/>
      </a:hlink>
      <a:folHlink>
        <a:srgbClr val="7F7F7F"/>
      </a:folHlink>
    </a:clrScheme>
    <a:fontScheme name="Другая 2">
      <a:majorFont>
        <a:latin typeface="Circe Bold"/>
        <a:ea typeface=""/>
        <a:cs typeface=""/>
      </a:majorFont>
      <a:minorFont>
        <a:latin typeface="Circe"/>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_А4_,без лого — копия" id="{FCAFF0C2-B6DF-474B-AE95-D3787A10BD98}" vid="{9E6720AF-A36E-4C79-B41B-4689A29D9CD8}"/>
    </a:ext>
  </a:extLst>
</a:theme>
</file>

<file path=ppt/theme/theme7.xml><?xml version="1.0" encoding="utf-8"?>
<a:theme xmlns:a="http://schemas.openxmlformats.org/drawingml/2006/main" name="Оформление по умолчанию 6">
  <a:themeElements>
    <a:clrScheme name="Другая 1">
      <a:dk1>
        <a:sysClr val="windowText" lastClr="000000"/>
      </a:dk1>
      <a:lt1>
        <a:srgbClr val="FFFFFF"/>
      </a:lt1>
      <a:dk2>
        <a:srgbClr val="325076"/>
      </a:dk2>
      <a:lt2>
        <a:srgbClr val="FFFFFF"/>
      </a:lt2>
      <a:accent1>
        <a:srgbClr val="00B050"/>
      </a:accent1>
      <a:accent2>
        <a:srgbClr val="00B0F0"/>
      </a:accent2>
      <a:accent3>
        <a:srgbClr val="639ECA"/>
      </a:accent3>
      <a:accent4>
        <a:srgbClr val="0070C0"/>
      </a:accent4>
      <a:accent5>
        <a:srgbClr val="FFC000"/>
      </a:accent5>
      <a:accent6>
        <a:srgbClr val="996633"/>
      </a:accent6>
      <a:hlink>
        <a:srgbClr val="F2F2F2"/>
      </a:hlink>
      <a:folHlink>
        <a:srgbClr val="7F7F7F"/>
      </a:folHlink>
    </a:clrScheme>
    <a:fontScheme name="Другая 2">
      <a:majorFont>
        <a:latin typeface="Circe Bold"/>
        <a:ea typeface=""/>
        <a:cs typeface=""/>
      </a:majorFont>
      <a:minorFont>
        <a:latin typeface="Circe"/>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_А4_,без лого — копия" id="{FCAFF0C2-B6DF-474B-AE95-D3787A10BD98}" vid="{78493C65-04AA-45D7-A1BC-2B0505C15AA9}"/>
    </a:ext>
  </a:extLst>
</a:theme>
</file>

<file path=ppt/theme/theme8.xml><?xml version="1.0" encoding="utf-8"?>
<a:theme xmlns:a="http://schemas.openxmlformats.org/drawingml/2006/main" name="1_Оформление по умолчанию 6">
  <a:themeElements>
    <a:clrScheme name="Другая 1">
      <a:dk1>
        <a:sysClr val="windowText" lastClr="000000"/>
      </a:dk1>
      <a:lt1>
        <a:srgbClr val="FFFFFF"/>
      </a:lt1>
      <a:dk2>
        <a:srgbClr val="325076"/>
      </a:dk2>
      <a:lt2>
        <a:srgbClr val="FFFFFF"/>
      </a:lt2>
      <a:accent1>
        <a:srgbClr val="00B050"/>
      </a:accent1>
      <a:accent2>
        <a:srgbClr val="00B0F0"/>
      </a:accent2>
      <a:accent3>
        <a:srgbClr val="639ECA"/>
      </a:accent3>
      <a:accent4>
        <a:srgbClr val="0070C0"/>
      </a:accent4>
      <a:accent5>
        <a:srgbClr val="FFC000"/>
      </a:accent5>
      <a:accent6>
        <a:srgbClr val="996633"/>
      </a:accent6>
      <a:hlink>
        <a:srgbClr val="F2F2F2"/>
      </a:hlink>
      <a:folHlink>
        <a:srgbClr val="7F7F7F"/>
      </a:folHlink>
    </a:clrScheme>
    <a:fontScheme name="Другая 2">
      <a:majorFont>
        <a:latin typeface="Circe Bold"/>
        <a:ea typeface=""/>
        <a:cs typeface=""/>
      </a:majorFont>
      <a:minorFont>
        <a:latin typeface="Circe"/>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_А4_,без лого — копия" id="{FCAFF0C2-B6DF-474B-AE95-D3787A10BD98}" vid="{78493C65-04AA-45D7-A1BC-2B0505C15AA9}"/>
    </a:ext>
  </a:ext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нелоготипА4</Template>
  <TotalTime>7390</TotalTime>
  <Words>1251</Words>
  <Application>Microsoft Macintosh PowerPoint</Application>
  <PresentationFormat>Лист A4 (210x297 мм)</PresentationFormat>
  <Paragraphs>143</Paragraphs>
  <Slides>13</Slides>
  <Notes>12</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8</vt:i4>
      </vt:variant>
      <vt:variant>
        <vt:lpstr>Внедренные серверы OLE</vt:lpstr>
      </vt:variant>
      <vt:variant>
        <vt:i4>1</vt:i4>
      </vt:variant>
      <vt:variant>
        <vt:lpstr>Заголовки слайдов</vt:lpstr>
      </vt:variant>
      <vt:variant>
        <vt:i4>13</vt:i4>
      </vt:variant>
    </vt:vector>
  </HeadingPairs>
  <TitlesOfParts>
    <vt:vector size="32" baseType="lpstr">
      <vt:lpstr>Calibri</vt:lpstr>
      <vt:lpstr>Circe</vt:lpstr>
      <vt:lpstr>Circe Bold</vt:lpstr>
      <vt:lpstr>Circe Extra Light</vt:lpstr>
      <vt:lpstr>Helvetica Neue</vt:lpstr>
      <vt:lpstr>Helvetica Neue Condensed</vt:lpstr>
      <vt:lpstr>Helvetica Neue Condensed Black</vt:lpstr>
      <vt:lpstr>Times New Roman</vt:lpstr>
      <vt:lpstr>Wingdings</vt:lpstr>
      <vt:lpstr>Arial</vt:lpstr>
      <vt:lpstr>1_Оформление по умолчанию</vt:lpstr>
      <vt:lpstr>Оформление по умолчанию 1</vt:lpstr>
      <vt:lpstr>Оформление по умолчанию 2</vt:lpstr>
      <vt:lpstr>Оформление по умолчанию 3</vt:lpstr>
      <vt:lpstr>Оформление по умолчанию 4</vt:lpstr>
      <vt:lpstr>Оформление по умолчанию 5</vt:lpstr>
      <vt:lpstr>Оформление по умолчанию 6</vt:lpstr>
      <vt:lpstr>1_Оформление по умолчанию 6</vt:lpstr>
      <vt:lpstr>Visio</vt:lpstr>
      <vt:lpstr>ЦЕНТР КОМПЕТЕНЦИЙ ПО КИБЕРБЕЗОПАСНОСТИ АСУ ТП АЭС</vt:lpstr>
      <vt:lpstr>СОДЕРЖАНИЕ</vt:lpstr>
      <vt:lpstr>ЦЕНТР КОМПЕТЕНЦИЙ ПО КИБЕРБЕЗОПАСНОСТИ</vt:lpstr>
      <vt:lpstr>НОРМАТИВНАЯ БАЗА ОБЕСПЕЧЕНИЯ  КИБЕРБЕЗОПАСНОСТИ АСУ ТП АЭС (БАЗОВЫЕ ДОКУМЕНТЫ)</vt:lpstr>
      <vt:lpstr>ПЕРВООЧЕРЕДНЫЕ РАБОТЫ</vt:lpstr>
      <vt:lpstr>РАСПРЕДЕЛЕНИЕ РАБОТ МЕЖДУ  ОРГАНИЗАЦИЯМИ</vt:lpstr>
      <vt:lpstr>ПАРТНЕРСТВО</vt:lpstr>
      <vt:lpstr>ПОНЯТИЕ КИБЕРБЕЗОПАСНОСТИ АСУ ТП АЭС</vt:lpstr>
      <vt:lpstr>ПОНЯТИЕ КИБЕРБЕЗОПАСНОСТИ АСУ ТП АЭС</vt:lpstr>
      <vt:lpstr>ПОНЯТИЕ КИБЕРБЕЗОПАСНОСТИ АСУ ТП АЭС</vt:lpstr>
      <vt:lpstr>ПОНЯТИЕ КИБЕРБЕЗОПАСНОСТИ АСУ ТП АЭС. ОСНОВНЫЕ ТИПЫ УГРОЗ</vt:lpstr>
      <vt:lpstr>ПОНЯТИЕ КИБЕРБЕЗОПАСНОСТИ АСУ ТП АЭС. СВЯЗАННЫЕ ДИСЦИПЛИНЫ</vt:lpstr>
      <vt:lpstr>ЗАКЛЮЧЕНИЕ</vt:lpstr>
    </vt:vector>
  </TitlesOfParts>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Содержание</dc:title>
  <dc:creator>Илья Галушин</dc:creator>
  <cp:lastModifiedBy>пользователь Microsoft Office</cp:lastModifiedBy>
  <cp:revision>325</cp:revision>
  <dcterms:created xsi:type="dcterms:W3CDTF">2015-04-29T16:34:48Z</dcterms:created>
  <dcterms:modified xsi:type="dcterms:W3CDTF">2017-05-11T05:16:50Z</dcterms:modified>
</cp:coreProperties>
</file>