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notesMasterIdLst>
    <p:notesMasterId r:id="rId10"/>
  </p:notesMasterIdLst>
  <p:sldIdLst>
    <p:sldId id="368" r:id="rId2"/>
    <p:sldId id="268" r:id="rId3"/>
    <p:sldId id="375" r:id="rId4"/>
    <p:sldId id="336" r:id="rId5"/>
    <p:sldId id="374" r:id="rId6"/>
    <p:sldId id="369" r:id="rId7"/>
    <p:sldId id="377" r:id="rId8"/>
    <p:sldId id="371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14A9715-68AC-427D-B3F4-31B1313D4B4A}">
          <p14:sldIdLst/>
        </p14:section>
        <p14:section name="Раздел без заголовка" id="{053BC153-A014-4CD1-8559-ABD6FDEB2769}">
          <p14:sldIdLst/>
        </p14:section>
        <p14:section name="Раздел без заголовка" id="{F71FCB51-FFFA-43A6-9BF1-94926E55F7A3}">
          <p14:sldIdLst>
            <p14:sldId id="368"/>
            <p14:sldId id="268"/>
            <p14:sldId id="375"/>
            <p14:sldId id="336"/>
            <p14:sldId id="374"/>
            <p14:sldId id="369"/>
            <p14:sldId id="377"/>
            <p14:sldId id="3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312B1F"/>
    <a:srgbClr val="574C37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77" autoAdjust="0"/>
    <p:restoredTop sz="88127" autoAdjust="0"/>
  </p:normalViewPr>
  <p:slideViewPr>
    <p:cSldViewPr>
      <p:cViewPr varScale="1">
        <p:scale>
          <a:sx n="65" d="100"/>
          <a:sy n="65" d="100"/>
        </p:scale>
        <p:origin x="34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F394D87-4FA5-45FF-B463-0E624F8B694E}" type="datetimeFigureOut">
              <a:rPr lang="ru-RU"/>
              <a:pPr>
                <a:defRPr/>
              </a:pPr>
              <a:t>05.05.2017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C7F7E5A-F3FA-40E0-936B-1E3E7F3ECF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5019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“real time” terms have been removed; a (hopefully) consensual new criterion is proposed in WD1 (See 5.4.3.1.3.d in WD1: “with direct and immediate impact on plant safety or on the main nuclear process operation”)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text has also been arranged to clarify the consistency and compatibility of IEC 62645 with security scales using 4 or 5 security degrees (see for instance new NOTE 3 of 5.4.3.1.3 e). Consistency with IAEA NSS17, and backward compatibility with ed. 1 of IEC 62645 on this issue are ensured.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7F7E5A-F3FA-40E0-936B-1E3E7F3ECFBA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367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“real time” terms have been removed; a (hopefully) consensual new criterion is proposed in WD1 (See 5.4.3.1.3.d in WD1: “with direct and immediate impact on plant safety or on the main nuclear process operation”)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text has also been arranged to clarify the consistency and compatibility of IEC 62645 with security scales using 4 or 5 security degrees (see for instance new NOTE 3 of 5.4.3.1.3 e). Consistency with IAEA NSS17, and backward compatibility with ed. 1 of IEC 62645 on this issue are ensured.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7F7E5A-F3FA-40E0-936B-1E3E7F3ECFB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675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A076EC-F002-4C44-9A30-64EA211403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CCE6A-7A42-459D-81CB-B62FD733A1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AD386F-EE4F-4E86-9D4F-1B0289FD8D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FC135B-0D87-4A69-8E5C-DEF51BD98F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F5168-7523-4873-8996-519ECDC066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6B584-710E-468A-B000-9DA0E47B41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937F2-3F10-40A7-A6B3-95929E92CA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5AA0F7-FCCA-454A-927C-B7BF007352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F1BDDA-97C1-4934-A75B-A8E4EC57A6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0EA3A-19E4-4220-9002-C7AFD047D1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0BDD40-EC83-4E44-A5F0-414EADC5E2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DFDA908-55F9-467F-942E-B98F56C654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внобедренный треугольник 7"/>
          <p:cNvSpPr/>
          <p:nvPr/>
        </p:nvSpPr>
        <p:spPr>
          <a:xfrm rot="10800000">
            <a:off x="1187624" y="3212976"/>
            <a:ext cx="6912768" cy="3096344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9723" y="3573016"/>
            <a:ext cx="7770709" cy="18002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27583" y="3933056"/>
            <a:ext cx="7056785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R="0" algn="ctr" eaLnBrk="1" hangingPunct="1"/>
            <a:r>
              <a:rPr lang="ru-RU" sz="2400" b="1" dirty="0" err="1"/>
              <a:t>Мусихин</a:t>
            </a:r>
            <a:r>
              <a:rPr lang="ru-RU" sz="2400" b="1" dirty="0"/>
              <a:t> А.М.</a:t>
            </a:r>
            <a:r>
              <a:rPr lang="ru-RU" sz="2400" dirty="0"/>
              <a:t> (</a:t>
            </a:r>
            <a:r>
              <a:rPr lang="ru-RU" sz="2400" i="1" dirty="0"/>
              <a:t>РНЦ КИ</a:t>
            </a:r>
            <a:r>
              <a:rPr lang="ru-RU" sz="2400" dirty="0"/>
              <a:t>), </a:t>
            </a:r>
            <a:r>
              <a:rPr lang="ru-RU" sz="2400" b="1" dirty="0"/>
              <a:t>Промыслов В.Г.</a:t>
            </a:r>
            <a:r>
              <a:rPr lang="ru-RU" sz="2400" dirty="0"/>
              <a:t> (</a:t>
            </a:r>
            <a:r>
              <a:rPr lang="ru-RU" sz="2400" i="1" dirty="0"/>
              <a:t>ИПУ РАН</a:t>
            </a:r>
            <a:r>
              <a:rPr lang="ru-RU" sz="2400" dirty="0"/>
              <a:t>), </a:t>
            </a:r>
            <a:r>
              <a:rPr lang="ru-RU" sz="2400" b="1" dirty="0"/>
              <a:t>Савин С.С.</a:t>
            </a:r>
            <a:r>
              <a:rPr lang="ru-RU" sz="2400" dirty="0"/>
              <a:t> (</a:t>
            </a:r>
            <a:r>
              <a:rPr lang="ru-RU" sz="2400" i="1" dirty="0"/>
              <a:t>РНЦ КИ</a:t>
            </a:r>
            <a:r>
              <a:rPr lang="ru-RU" sz="2400" dirty="0" smtClean="0"/>
              <a:t>)</a:t>
            </a:r>
            <a:endParaRPr lang="en-US" sz="2400" dirty="0" smtClean="0"/>
          </a:p>
          <a:p>
            <a:pPr marR="0" algn="ctr" eaLnBrk="1" hangingPunct="1"/>
            <a:r>
              <a:rPr lang="en-US" sz="2400" b="1" dirty="0" smtClean="0">
                <a:solidFill>
                  <a:srgbClr val="0070C0"/>
                </a:solidFill>
              </a:rPr>
              <a:t>v1925@mail.ru</a:t>
            </a:r>
            <a:endParaRPr lang="ru-RU" sz="2400" b="1" dirty="0">
              <a:solidFill>
                <a:srgbClr val="0070C0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323528" y="332656"/>
            <a:ext cx="8568952" cy="3240360"/>
            <a:chOff x="323528" y="332656"/>
            <a:chExt cx="8424936" cy="28803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23528" y="332656"/>
              <a:ext cx="8424936" cy="288032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683568" y="620688"/>
              <a:ext cx="7776864" cy="230425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>
                  <a:solidFill>
                    <a:schemeClr val="accent5">
                      <a:lumMod val="75000"/>
                    </a:schemeClr>
                  </a:solidFill>
                  <a:latin typeface="Arial Black" pitchFamily="34" charset="0"/>
                </a:rPr>
                <a:t>Современное состояние по стандартам </a:t>
              </a:r>
              <a:r>
                <a:rPr lang="ru-RU" sz="3200" dirty="0" err="1">
                  <a:solidFill>
                    <a:schemeClr val="accent5">
                      <a:lumMod val="75000"/>
                    </a:schemeClr>
                  </a:solidFill>
                  <a:latin typeface="Arial Black" pitchFamily="34" charset="0"/>
                </a:rPr>
                <a:t>кибербезопасности</a:t>
              </a:r>
              <a:r>
                <a:rPr lang="ru-RU" sz="3200" dirty="0">
                  <a:solidFill>
                    <a:schemeClr val="accent5">
                      <a:lumMod val="75000"/>
                    </a:schemeClr>
                  </a:solidFill>
                  <a:latin typeface="Arial Black" pitchFamily="34" charset="0"/>
                </a:rPr>
                <a:t> АСУ ТП МЭК. Новости с совещания в </a:t>
              </a:r>
              <a:r>
                <a:rPr lang="ru-RU" sz="3200" dirty="0" err="1">
                  <a:solidFill>
                    <a:schemeClr val="accent5">
                      <a:lumMod val="75000"/>
                    </a:schemeClr>
                  </a:solidFill>
                  <a:latin typeface="Arial Black" pitchFamily="34" charset="0"/>
                </a:rPr>
                <a:t>Эрланген</a:t>
              </a:r>
              <a:r>
                <a:rPr lang="ru-RU" sz="3200" dirty="0">
                  <a:solidFill>
                    <a:schemeClr val="accent5">
                      <a:lumMod val="75000"/>
                    </a:schemeClr>
                  </a:solidFill>
                  <a:latin typeface="Arial Black" pitchFamily="34" charset="0"/>
                </a:rPr>
                <a:t> (Германия, Март 2017)</a:t>
              </a:r>
              <a:endParaRPr lang="ru-RU" sz="32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16033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95536" y="1844824"/>
            <a:ext cx="6120680" cy="47525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1" name="Группа 10"/>
          <p:cNvGrpSpPr/>
          <p:nvPr/>
        </p:nvGrpSpPr>
        <p:grpSpPr>
          <a:xfrm>
            <a:off x="395536" y="260648"/>
            <a:ext cx="8424936" cy="1512168"/>
            <a:chOff x="395536" y="260648"/>
            <a:chExt cx="8424936" cy="1512168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395536" y="260648"/>
              <a:ext cx="8424936" cy="1512168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Скругленный прямоугольник 3"/>
            <p:cNvSpPr/>
            <p:nvPr/>
          </p:nvSpPr>
          <p:spPr>
            <a:xfrm>
              <a:off x="611560" y="404664"/>
              <a:ext cx="7992888" cy="122413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000" dirty="0" smtClean="0">
                  <a:solidFill>
                    <a:schemeClr val="accent5">
                      <a:lumMod val="75000"/>
                    </a:schemeClr>
                  </a:solidFill>
                  <a:latin typeface="Arial Black" pitchFamily="34" charset="0"/>
                </a:rPr>
                <a:t>Документы выпускаемые по </a:t>
              </a:r>
              <a:r>
                <a:rPr lang="ru-RU" sz="3000" dirty="0" err="1" smtClean="0">
                  <a:solidFill>
                    <a:schemeClr val="accent5">
                      <a:lumMod val="75000"/>
                    </a:schemeClr>
                  </a:solidFill>
                  <a:latin typeface="Arial Black" pitchFamily="34" charset="0"/>
                </a:rPr>
                <a:t>кибербезопасности</a:t>
              </a:r>
              <a:r>
                <a:rPr lang="ru-RU" sz="3000" dirty="0" smtClean="0">
                  <a:solidFill>
                    <a:schemeClr val="accent5">
                      <a:lumMod val="75000"/>
                    </a:schemeClr>
                  </a:solidFill>
                  <a:latin typeface="Arial Black" pitchFamily="34" charset="0"/>
                </a:rPr>
                <a:t>  </a:t>
              </a:r>
              <a:r>
                <a:rPr lang="ru-RU" sz="3000" dirty="0" smtClean="0">
                  <a:solidFill>
                    <a:schemeClr val="accent5">
                      <a:lumMod val="75000"/>
                    </a:schemeClr>
                  </a:solidFill>
                  <a:latin typeface="Arial Black" pitchFamily="34" charset="0"/>
                </a:rPr>
                <a:t>АСУ ТП АЭС</a:t>
              </a:r>
              <a:endParaRPr lang="ru-RU" sz="3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</p:grpSp>
      <p:sp>
        <p:nvSpPr>
          <p:cNvPr id="7" name="Скругленный прямоугольник 6"/>
          <p:cNvSpPr/>
          <p:nvPr/>
        </p:nvSpPr>
        <p:spPr>
          <a:xfrm>
            <a:off x="683568" y="2132856"/>
            <a:ext cx="7920880" cy="417646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0850" indent="-271463" eaLnBrk="1" hangingPunct="1">
              <a:buFont typeface="Arial" pitchFamily="34" charset="0"/>
              <a:buChar char="•"/>
            </a:pPr>
            <a:r>
              <a:rPr lang="ru-RU" sz="2600" b="1" dirty="0" smtClean="0">
                <a:solidFill>
                  <a:srgbClr val="002060"/>
                </a:solidFill>
                <a:cs typeface="Arial" pitchFamily="34" charset="0"/>
              </a:rPr>
              <a:t>Международная электротехническая       комиссия </a:t>
            </a:r>
            <a:endParaRPr lang="en-US" sz="2600" b="1" dirty="0" smtClean="0">
              <a:solidFill>
                <a:srgbClr val="002060"/>
              </a:solidFill>
              <a:cs typeface="Arial" pitchFamily="34" charset="0"/>
            </a:endParaRPr>
          </a:p>
          <a:p>
            <a:pPr marL="450850" indent="-271463" eaLnBrk="1" hangingPunct="1">
              <a:buFont typeface="Arial" pitchFamily="34" charset="0"/>
              <a:buChar char="•"/>
            </a:pPr>
            <a:r>
              <a:rPr lang="ru-RU" sz="2600" b="1" dirty="0" smtClean="0">
                <a:solidFill>
                  <a:srgbClr val="002060"/>
                </a:solidFill>
                <a:cs typeface="Arial" pitchFamily="34" charset="0"/>
              </a:rPr>
              <a:t>Международное </a:t>
            </a:r>
            <a:r>
              <a:rPr lang="ru-RU" sz="2600" b="1" dirty="0" smtClean="0">
                <a:solidFill>
                  <a:srgbClr val="002060"/>
                </a:solidFill>
                <a:cs typeface="Arial" pitchFamily="34" charset="0"/>
              </a:rPr>
              <a:t>агентство по атомной </a:t>
            </a:r>
            <a:r>
              <a:rPr lang="ru-RU" sz="2600" b="1" dirty="0" smtClean="0">
                <a:solidFill>
                  <a:srgbClr val="002060"/>
                </a:solidFill>
                <a:cs typeface="Arial" pitchFamily="34" charset="0"/>
              </a:rPr>
              <a:t>энергии</a:t>
            </a:r>
            <a:endParaRPr lang="en-US" sz="2600" b="1" dirty="0" smtClean="0">
              <a:solidFill>
                <a:srgbClr val="002060"/>
              </a:solidFill>
              <a:cs typeface="Arial" pitchFamily="34" charset="0"/>
            </a:endParaRPr>
          </a:p>
          <a:p>
            <a:pPr marL="450850" indent="-271463">
              <a:buFont typeface="Arial" pitchFamily="34" charset="0"/>
              <a:buChar char="•"/>
            </a:pPr>
            <a:r>
              <a:rPr lang="en-US" sz="2600" b="1" dirty="0">
                <a:solidFill>
                  <a:srgbClr val="002060"/>
                </a:solidFill>
                <a:cs typeface="Arial" pitchFamily="34" charset="0"/>
              </a:rPr>
              <a:t>International standard organization </a:t>
            </a:r>
            <a:endParaRPr lang="ru-RU" sz="2600" b="1" dirty="0">
              <a:solidFill>
                <a:srgbClr val="002060"/>
              </a:solidFill>
              <a:cs typeface="Arial" pitchFamily="34" charset="0"/>
            </a:endParaRPr>
          </a:p>
          <a:p>
            <a:pPr marL="179387" eaLnBrk="1" hangingPunct="1"/>
            <a:endParaRPr lang="ru-RU" sz="2600" b="1" dirty="0" smtClean="0">
              <a:solidFill>
                <a:srgbClr val="002060"/>
              </a:solidFill>
              <a:cs typeface="Arial" pitchFamily="34" charset="0"/>
            </a:endParaRPr>
          </a:p>
          <a:p>
            <a:pPr marL="179387" eaLnBrk="1" hangingPunct="1"/>
            <a:endParaRPr lang="ru-RU" sz="2600" b="1" dirty="0" smtClean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2" name="Скругленная прямоугольная выноска 1"/>
          <p:cNvSpPr/>
          <p:nvPr/>
        </p:nvSpPr>
        <p:spPr>
          <a:xfrm>
            <a:off x="6516216" y="2348880"/>
            <a:ext cx="1938790" cy="1296144"/>
          </a:xfrm>
          <a:prstGeom prst="wedgeRoundRectCallout">
            <a:avLst>
              <a:gd name="adj1" fmla="val -54120"/>
              <a:gd name="adj2" fmla="val 60655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Серия стандартов по </a:t>
            </a:r>
            <a:r>
              <a:rPr lang="ru-RU" sz="2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ИБ АСУ </a:t>
            </a:r>
            <a:r>
              <a:rPr lang="ru-RU" sz="2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ТП АЭС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Публикации МАГАТЭ по компьютерной безопасности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91191"/>
            <a:ext cx="8817397" cy="5419657"/>
          </a:xfrm>
          <a:prstGeom prst="rect">
            <a:avLst/>
          </a:prstGeom>
        </p:spPr>
      </p:pic>
      <p:sp>
        <p:nvSpPr>
          <p:cNvPr id="4" name="Скругленная прямоугольная выноска 3"/>
          <p:cNvSpPr/>
          <p:nvPr/>
        </p:nvSpPr>
        <p:spPr>
          <a:xfrm>
            <a:off x="7772400" y="5229200"/>
            <a:ext cx="914400" cy="612648"/>
          </a:xfrm>
          <a:prstGeom prst="wedgeRoundRectCallout">
            <a:avLst>
              <a:gd name="adj1" fmla="val -119220"/>
              <a:gd name="adj2" fmla="val 13712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Июнь 2016</a:t>
            </a:r>
            <a:endParaRPr lang="ru-RU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3497372" y="3801502"/>
            <a:ext cx="1938724" cy="851633"/>
          </a:xfrm>
          <a:prstGeom prst="wedgeRoundRectCallout">
            <a:avLst>
              <a:gd name="adj1" fmla="val -97800"/>
              <a:gd name="adj2" fmla="val 47209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разработке </a:t>
            </a:r>
            <a:endParaRPr lang="ru-RU" dirty="0"/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7174045" y="2471785"/>
            <a:ext cx="1938724" cy="851633"/>
          </a:xfrm>
          <a:prstGeom prst="wedgeRoundRectCallout">
            <a:avLst>
              <a:gd name="adj1" fmla="val -97800"/>
              <a:gd name="adj2" fmla="val 47209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разработке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32780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251520" y="0"/>
            <a:ext cx="8424936" cy="792088"/>
            <a:chOff x="395536" y="2276872"/>
            <a:chExt cx="8424936" cy="1512168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395536" y="2276872"/>
              <a:ext cx="8424936" cy="1512168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539552" y="2414342"/>
              <a:ext cx="8064896" cy="123722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accent5">
                      <a:lumMod val="75000"/>
                    </a:schemeClr>
                  </a:solidFill>
                </a:rPr>
                <a:t>Структура стандартов МЭК ТК 45 по кибербезопасности </a:t>
              </a:r>
              <a:endParaRPr lang="ru-RU" sz="2400" b="1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</p:grp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26860" y="849348"/>
            <a:ext cx="1218809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9447130"/>
              </p:ext>
            </p:extLst>
          </p:nvPr>
        </p:nvGraphicFramePr>
        <p:xfrm>
          <a:off x="626859" y="849349"/>
          <a:ext cx="8049597" cy="5877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Visio" r:id="rId3" imgW="9800672" imgH="7151597" progId="Visio.Drawing.11">
                  <p:embed/>
                </p:oleObj>
              </mc:Choice>
              <mc:Fallback>
                <p:oleObj name="Visio" r:id="rId3" imgW="9800672" imgH="7151597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859" y="849349"/>
                        <a:ext cx="8049597" cy="58772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Овал 7"/>
          <p:cNvSpPr/>
          <p:nvPr/>
        </p:nvSpPr>
        <p:spPr>
          <a:xfrm>
            <a:off x="6641198" y="3645024"/>
            <a:ext cx="2016224" cy="2016224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115616" y="879296"/>
            <a:ext cx="2016224" cy="2016224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408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2-ая редакция </a:t>
            </a:r>
            <a:r>
              <a:rPr lang="ru-RU" sz="2800" b="1" dirty="0">
                <a:solidFill>
                  <a:srgbClr val="0070C0"/>
                </a:solidFill>
              </a:rPr>
              <a:t>головного стандарта МЭК </a:t>
            </a:r>
            <a:r>
              <a:rPr lang="ru-RU" sz="2800" b="1" dirty="0" smtClean="0">
                <a:solidFill>
                  <a:srgbClr val="0070C0"/>
                </a:solidFill>
              </a:rPr>
              <a:t>62645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643150"/>
            <a:ext cx="4680520" cy="15617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</a:t>
            </a:r>
            <a:r>
              <a:rPr lang="ru-RU" dirty="0" smtClean="0"/>
              <a:t>стандарте МЭК 62645 будет приняты положения </a:t>
            </a:r>
            <a:r>
              <a:rPr lang="ru-RU" dirty="0"/>
              <a:t>ИСО </a:t>
            </a:r>
            <a:r>
              <a:rPr lang="ru-RU" dirty="0" smtClean="0"/>
              <a:t>27001-2013 </a:t>
            </a:r>
            <a:r>
              <a:rPr lang="ru-RU" dirty="0" smtClean="0"/>
              <a:t>, адаптированные для АСУ ТП АЭС по управлению ИБ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2429387"/>
            <a:ext cx="8830816" cy="42484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Пока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остается трёхуровневая система уровней ИБ (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S1-S3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Возможно введение дополнительных уровней и под уровней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Введение проблемы конфиденциальности как аспекта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кибербезопасности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Включение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электрических систем в зону действий стандарта</a:t>
            </a:r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83560" y="858605"/>
            <a:ext cx="324036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ИСО 27005 принят за основу по оценке риска для ИБ АСУ ТП АЭС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5412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67544" y="1844824"/>
            <a:ext cx="6120680" cy="47525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9552" y="1988840"/>
            <a:ext cx="7776864" cy="439248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8288" indent="-268288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Определяет расширенный набор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мер по  обеспечению </a:t>
            </a:r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кибербезопасности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АСУ ТП АЭС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Наследует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ISO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27003</a:t>
            </a:r>
            <a:endParaRPr lang="ru-RU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68288" indent="-268288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Разбивает меры на группы по областям действия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Классифицирует меры по этапам жизненного цикла  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Работа с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Legacy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активами </a:t>
            </a:r>
            <a:endParaRPr lang="ru-RU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68288" indent="-268288">
              <a:buFont typeface="Arial" pitchFamily="34" charset="0"/>
              <a:buChar char="•"/>
            </a:pPr>
            <a:endParaRPr lang="ru-RU" sz="28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260648"/>
            <a:ext cx="8424936" cy="151216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560" y="404664"/>
            <a:ext cx="7992888" cy="122413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IEC 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63096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: 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Обзор</a:t>
            </a:r>
            <a:endParaRPr lang="ru-RU" sz="3600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2688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67544" y="1844824"/>
            <a:ext cx="6120680" cy="47525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9552" y="1988840"/>
            <a:ext cx="7776864" cy="439248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8288" indent="-268288">
              <a:buFont typeface="Arial" pitchFamily="34" charset="0"/>
              <a:buChar char="•"/>
            </a:pP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Мера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КБ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725488" lvl="1" indent="-268288">
              <a:buFont typeface="Arial" pitchFamily="34" charset="0"/>
              <a:buChar char="•"/>
            </a:pP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На что нацелена:	</a:t>
            </a:r>
          </a:p>
          <a:p>
            <a:pPr marL="725488" lvl="1" indent="-268288">
              <a:buFont typeface="Arial" pitchFamily="34" charset="0"/>
              <a:buChar char="•"/>
            </a:pP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C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-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Конфиденциальность</a:t>
            </a:r>
          </a:p>
          <a:p>
            <a:pPr marL="725488" lvl="1" indent="-268288">
              <a:buFont typeface="Arial" pitchFamily="34" charset="0"/>
              <a:buChar char="•"/>
            </a:pP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I 	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-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Целостность</a:t>
            </a:r>
          </a:p>
          <a:p>
            <a:pPr marL="725488" lvl="1" indent="-268288">
              <a:buFont typeface="Arial" pitchFamily="34" charset="0"/>
              <a:buChar char="•"/>
            </a:pP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A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-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Доступность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68288" indent="-268288">
              <a:buFont typeface="Arial" pitchFamily="34" charset="0"/>
              <a:buChar char="•"/>
            </a:pP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Действие:	</a:t>
            </a:r>
            <a:endParaRPr lang="en-US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725488" lvl="1" indent="-268288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p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-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Предотвращение</a:t>
            </a:r>
          </a:p>
          <a:p>
            <a:pPr marL="725488" lvl="1" indent="-268288">
              <a:buFont typeface="Arial" pitchFamily="34" charset="0"/>
              <a:buChar char="•"/>
            </a:pP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d 	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-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Детектирование</a:t>
            </a:r>
          </a:p>
          <a:p>
            <a:pPr marL="725488" lvl="1" indent="-268288">
              <a:buFont typeface="Arial" pitchFamily="34" charset="0"/>
              <a:buChar char="•"/>
            </a:pP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c 	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-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Исправление	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260648"/>
            <a:ext cx="8424936" cy="151216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560" y="404664"/>
            <a:ext cx="7992888" cy="122413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IEC 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63096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: </a:t>
            </a:r>
            <a:r>
              <a:rPr lang="ru-RU" sz="32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Структура свойств мер </a:t>
            </a:r>
            <a:r>
              <a:rPr lang="ru-RU" sz="32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кибербезопасности</a:t>
            </a:r>
            <a:endParaRPr lang="ru-RU" sz="3200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9038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76672"/>
            <a:ext cx="7992888" cy="115212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00B050"/>
                </a:solidFill>
              </a:rPr>
              <a:t/>
            </a:r>
            <a:br>
              <a:rPr lang="en-US" sz="3600" dirty="0" smtClean="0">
                <a:solidFill>
                  <a:srgbClr val="00B050"/>
                </a:solidFill>
              </a:rPr>
            </a:b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Спасибо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3200" dirty="0" smtClean="0">
                <a:solidFill>
                  <a:srgbClr val="FF0000"/>
                </a:solidFill>
              </a:rPr>
              <a:t>Вопросы</a:t>
            </a:r>
            <a:r>
              <a:rPr lang="en-US" sz="3200" dirty="0" smtClean="0">
                <a:solidFill>
                  <a:srgbClr val="FF0000"/>
                </a:solidFill>
              </a:rPr>
              <a:t>?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00B050"/>
                </a:solidFill>
              </a:rPr>
              <a:t/>
            </a:r>
            <a:br>
              <a:rPr lang="en-US" sz="3600" dirty="0" smtClean="0">
                <a:solidFill>
                  <a:srgbClr val="00B050"/>
                </a:solidFill>
              </a:rPr>
            </a:br>
            <a:endParaRPr lang="ru-RU" sz="2000" dirty="0">
              <a:solidFill>
                <a:srgbClr val="00B050"/>
              </a:solidFill>
            </a:endParaRPr>
          </a:p>
        </p:txBody>
      </p:sp>
      <p:pic>
        <p:nvPicPr>
          <p:cNvPr id="77826" name="Рисунок 0" descr="promysl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132856"/>
            <a:ext cx="1511300" cy="180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2"/>
          <p:cNvSpPr txBox="1">
            <a:spLocks/>
          </p:cNvSpPr>
          <p:nvPr/>
        </p:nvSpPr>
        <p:spPr>
          <a:xfrm>
            <a:off x="2123728" y="4149080"/>
            <a:ext cx="4415519" cy="1476164"/>
          </a:xfrm>
          <a:prstGeom prst="rect">
            <a:avLst/>
          </a:prstGeom>
        </p:spPr>
        <p:txBody>
          <a:bodyPr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lnSpc>
                <a:spcPct val="80000"/>
              </a:lnSpc>
              <a:defRPr/>
            </a:pPr>
            <a:r>
              <a:rPr lang="ru-RU" sz="2000" dirty="0" smtClean="0">
                <a:solidFill>
                  <a:srgbClr val="574C37"/>
                </a:solidFill>
              </a:rPr>
              <a:t>Промыслов Виталий Георгиевич</a:t>
            </a:r>
            <a:endParaRPr lang="en-US" sz="2000" i="1" dirty="0" smtClean="0"/>
          </a:p>
          <a:p>
            <a:pPr algn="ctr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70C0"/>
                </a:solidFill>
              </a:rPr>
              <a:t>v1925@mail.ru</a:t>
            </a:r>
            <a:endParaRPr lang="ru-RU" sz="2000" i="1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en-US" sz="1600" b="0" dirty="0" smtClean="0">
              <a:solidFill>
                <a:srgbClr val="002060"/>
              </a:solidFill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62774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12456</TotalTime>
  <Words>387</Words>
  <Application>Microsoft Office PowerPoint</Application>
  <PresentationFormat>Экран (4:3)</PresentationFormat>
  <Paragraphs>45</Paragraphs>
  <Slides>8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Тема Office</vt:lpstr>
      <vt:lpstr>Документ Microsoft Office Visio</vt:lpstr>
      <vt:lpstr>Презентация PowerPoint</vt:lpstr>
      <vt:lpstr>Презентация PowerPoint</vt:lpstr>
      <vt:lpstr>Публикации МАГАТЭ по компьютерной безопасности</vt:lpstr>
      <vt:lpstr>Презентация PowerPoint</vt:lpstr>
      <vt:lpstr>2-ая редакция головного стандарта МЭК 62645</vt:lpstr>
      <vt:lpstr>Презентация PowerPoint</vt:lpstr>
      <vt:lpstr>Презентация PowerPoint</vt:lpstr>
      <vt:lpstr> Спасибо Вопросы?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Треф4 Треф4</cp:lastModifiedBy>
  <cp:revision>287</cp:revision>
  <dcterms:created xsi:type="dcterms:W3CDTF">2014-10-06T18:44:05Z</dcterms:created>
  <dcterms:modified xsi:type="dcterms:W3CDTF">2017-05-10T15:42:36Z</dcterms:modified>
</cp:coreProperties>
</file>