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4" r:id="rId3"/>
    <p:sldId id="295" r:id="rId4"/>
    <p:sldId id="296" r:id="rId5"/>
    <p:sldId id="297" r:id="rId6"/>
    <p:sldId id="298" r:id="rId7"/>
    <p:sldId id="302" r:id="rId8"/>
    <p:sldId id="303" r:id="rId9"/>
    <p:sldId id="304" r:id="rId10"/>
    <p:sldId id="299" r:id="rId11"/>
    <p:sldId id="306" r:id="rId12"/>
    <p:sldId id="307" r:id="rId13"/>
    <p:sldId id="308" r:id="rId14"/>
    <p:sldId id="309" r:id="rId15"/>
    <p:sldId id="310" r:id="rId16"/>
    <p:sldId id="305" r:id="rId17"/>
    <p:sldId id="291" r:id="rId18"/>
    <p:sldId id="289" r:id="rId19"/>
    <p:sldId id="292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F31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B0F672-0BFA-41AE-8B45-A0CC215E693D}" type="datetimeFigureOut">
              <a:rPr lang="ru-RU"/>
              <a:pPr>
                <a:defRPr/>
              </a:pPr>
              <a:t>11.05.2017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BC535D-0E88-43FF-8DB7-7E004A54C2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708FD-D9CF-45EB-8DBF-723F9632914F}" type="datetime1">
              <a:rPr lang="ru-RU"/>
              <a:pPr>
                <a:defRPr/>
              </a:pPr>
              <a:t>11.05.2017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0C830-35AB-45A0-AA70-1126FB3C2A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404AF-B73B-47BC-821C-B96830EA5F51}" type="datetime1">
              <a:rPr lang="ru-RU"/>
              <a:pPr>
                <a:defRPr/>
              </a:pPr>
              <a:t>11.05.2017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2DF5F-F464-4DAE-8EF9-5959864763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5741E-9351-4CCC-9124-8B785900958E}" type="datetime1">
              <a:rPr lang="ru-RU"/>
              <a:pPr>
                <a:defRPr/>
              </a:pPr>
              <a:t>11.05.2017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DB4E4-4F4D-42B7-B3FC-FAE508D399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5CE44-8F86-440A-8F29-9F8FFEFAC5C8}" type="datetime1">
              <a:rPr lang="ru-RU"/>
              <a:pPr>
                <a:defRPr/>
              </a:pPr>
              <a:t>11.05.2017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4FF15-D72C-4439-A78C-59EEC21DFF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CA13F-86D8-4163-93A0-81F8D3E4BEE3}" type="datetime1">
              <a:rPr lang="ru-RU"/>
              <a:pPr>
                <a:defRPr/>
              </a:pPr>
              <a:t>11.05.2017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A8D2B-7281-442B-9054-F9C810F8AA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6EADF-A609-4EAC-95CF-606183E7F38A}" type="datetime1">
              <a:rPr lang="ru-RU"/>
              <a:pPr>
                <a:defRPr/>
              </a:pPr>
              <a:t>11.05.2017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61B94-240E-4A7A-97C2-A7F30F7FA0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444AC-8ED7-4588-B21F-380A6F570055}" type="datetime1">
              <a:rPr lang="ru-RU"/>
              <a:pPr>
                <a:defRPr/>
              </a:pPr>
              <a:t>11.05.2017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FB086-7707-4889-BAC7-3E7D02E466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60067-1FBD-4DF0-B3BD-6DAAAD564023}" type="datetime1">
              <a:rPr lang="ru-RU"/>
              <a:pPr>
                <a:defRPr/>
              </a:pPr>
              <a:t>11.05.2017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D4112-4D83-4114-9CB6-6D88FBC8EC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F8B43-7B2B-47F7-9DDA-C667E5D097F7}" type="datetime1">
              <a:rPr lang="ru-RU"/>
              <a:pPr>
                <a:defRPr/>
              </a:pPr>
              <a:t>11.05.2017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6FADB-3DD9-4194-B70C-AFC441FF90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5A3FE-6534-48CD-8B02-A24F7E969C58}" type="datetime1">
              <a:rPr lang="ru-RU"/>
              <a:pPr>
                <a:defRPr/>
              </a:pPr>
              <a:t>11.05.2017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34427-1111-4F73-A378-52446BF5ACB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4050D-4B4F-4C38-A024-2D9662FE7968}" type="datetime1">
              <a:rPr lang="ru-RU"/>
              <a:pPr>
                <a:defRPr/>
              </a:pPr>
              <a:t>11.05.2017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9C5B6-F7E1-489F-B7A5-FDABEDF896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58A3225-19AC-4BB8-8E19-A82534E221B3}" type="datetime1">
              <a:rPr lang="ru-RU"/>
              <a:pPr>
                <a:defRPr/>
              </a:pPr>
              <a:t>11.05.2017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3ADEDC-DB72-4A56-8EFC-0993502B08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nics.sicpro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nics.sicpro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BA703-2D50-46C6-8087-84A14AFD0188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755650" y="836613"/>
            <a:ext cx="7777163" cy="1655762"/>
          </a:xfrm>
        </p:spPr>
        <p:txBody>
          <a:bodyPr/>
          <a:lstStyle/>
          <a:p>
            <a:pPr eaLnBrk="1" hangingPunct="1"/>
            <a:r>
              <a:rPr lang="ru-RU" sz="3200" b="1" smtClean="0"/>
              <a:t>Описание и пример применения аналитического инструмента </a:t>
            </a:r>
            <a:r>
              <a:rPr lang="ru-RU" sz="3200" b="1" u="sng" smtClean="0">
                <a:latin typeface="Arial" charset="0"/>
              </a:rPr>
              <a:t>измерения</a:t>
            </a:r>
            <a:r>
              <a:rPr lang="ru-RU" sz="3200" b="1" smtClean="0"/>
              <a:t> рисков от кибератак КАЛЬКИБЕР для СВБУ АСУ ТП АЭС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2781300"/>
            <a:ext cx="6400800" cy="3311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Доклад на семинаре-совещании </a:t>
            </a:r>
            <a:r>
              <a:rPr lang="ru-RU" dirty="0"/>
              <a:t>«Фундаментальные проблемы </a:t>
            </a:r>
            <a:r>
              <a:rPr lang="ru-RU" dirty="0" err="1"/>
              <a:t>кибербезопасности</a:t>
            </a:r>
            <a:r>
              <a:rPr lang="ru-RU" dirty="0"/>
              <a:t> АСУ ТП АЭС»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>
                <a:hlinkClick r:id="rId2"/>
              </a:rPr>
              <a:t>http://nics.sicpro.org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Докладчик д.т.н. </a:t>
            </a:r>
            <a:r>
              <a:rPr lang="ru-RU" dirty="0" err="1" smtClean="0"/>
              <a:t>Полетыкин</a:t>
            </a:r>
            <a:r>
              <a:rPr lang="ru-RU" dirty="0" smtClean="0"/>
              <a:t> А.Г.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Москва, ИПУ РАН, 2017</a:t>
            </a:r>
            <a:endParaRPr lang="ru-RU" dirty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CC0353A-2A7A-45B5-BDA5-2BE7BF476426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74094-177B-4F58-85A0-A0011AA00F51}" type="slidenum">
              <a:rPr lang="ru-RU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altLang="ru-RU" sz="4000">
                <a:solidFill>
                  <a:schemeClr val="bg1"/>
                </a:solidFill>
                <a:latin typeface="Arial" charset="0"/>
              </a:rPr>
              <a:t>Неприятные особенности оценки риска от кибератак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539750" y="1916113"/>
            <a:ext cx="8135938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latin typeface="Arial" charset="0"/>
              </a:rPr>
              <a:t>(1) нет и </a:t>
            </a:r>
            <a:r>
              <a:rPr lang="ru-RU" altLang="ru-RU" sz="3200" i="1">
                <a:latin typeface="Arial" charset="0"/>
              </a:rPr>
              <a:t>не будет</a:t>
            </a:r>
            <a:r>
              <a:rPr lang="ru-RU" altLang="ru-RU" sz="3200">
                <a:latin typeface="Arial" charset="0"/>
              </a:rPr>
              <a:t> статистики, </a:t>
            </a:r>
            <a:endParaRPr lang="en-US" altLang="ru-RU" sz="32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ru-RU" altLang="ru-RU" sz="3200">
                <a:latin typeface="Arial" charset="0"/>
              </a:rPr>
              <a:t>(2) источник угроз анонимный с неподдающимися оценке возможностями</a:t>
            </a:r>
            <a:endParaRPr lang="en-US" altLang="ru-RU" sz="32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ru-RU" sz="3200">
                <a:latin typeface="Arial" charset="0"/>
              </a:rPr>
              <a:t>(3) </a:t>
            </a:r>
            <a:r>
              <a:rPr lang="ru-RU" altLang="ru-RU" sz="3200">
                <a:latin typeface="Arial" charset="0"/>
              </a:rPr>
              <a:t>Циклы развития (смена поколений) вредоносных средств много меньше чем жизненный цикл объекта атаки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89A69-AB48-4F80-B178-9271A323D5CC}" type="slidenum">
              <a:rPr lang="ru-RU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Полезные особенности АЭС 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Мощная защита от внешних воздействий</a:t>
            </a:r>
          </a:p>
          <a:p>
            <a:pPr eaLnBrk="1" hangingPunct="1"/>
            <a:r>
              <a:rPr lang="ru-RU" smtClean="0">
                <a:latin typeface="Arial" charset="0"/>
              </a:rPr>
              <a:t>Надежная охрана периметра территории и внутренних строений и помещений</a:t>
            </a:r>
          </a:p>
          <a:p>
            <a:pPr eaLnBrk="1" hangingPunct="1"/>
            <a:r>
              <a:rPr lang="ru-RU" smtClean="0">
                <a:latin typeface="Arial" charset="0"/>
              </a:rPr>
              <a:t>Надзор спецслужб</a:t>
            </a:r>
          </a:p>
          <a:p>
            <a:pPr eaLnBrk="1" hangingPunct="1"/>
            <a:r>
              <a:rPr lang="ru-RU" smtClean="0">
                <a:latin typeface="Arial" charset="0"/>
              </a:rPr>
              <a:t>Строгая кадровая политика</a:t>
            </a:r>
          </a:p>
          <a:p>
            <a:pPr eaLnBrk="1" hangingPunct="1"/>
            <a:r>
              <a:rPr lang="ru-RU" smtClean="0">
                <a:latin typeface="Arial" charset="0"/>
              </a:rPr>
              <a:t>Многоуровневый пропускной режим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9AF4A-E2F2-4942-8F5B-4FD1151568B8}" type="slidenum">
              <a:rPr lang="ru-RU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25602" name="Oval 31"/>
          <p:cNvSpPr>
            <a:spLocks noChangeArrowheads="1"/>
          </p:cNvSpPr>
          <p:nvPr/>
        </p:nvSpPr>
        <p:spPr bwMode="auto">
          <a:xfrm>
            <a:off x="5292725" y="1773238"/>
            <a:ext cx="3454400" cy="417671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3" name="AutoShape 8"/>
          <p:cNvSpPr>
            <a:spLocks noChangeArrowheads="1"/>
          </p:cNvSpPr>
          <p:nvPr/>
        </p:nvSpPr>
        <p:spPr bwMode="auto">
          <a:xfrm>
            <a:off x="2628900" y="3500438"/>
            <a:ext cx="2808288" cy="720725"/>
          </a:xfrm>
          <a:custGeom>
            <a:avLst/>
            <a:gdLst>
              <a:gd name="T0" fmla="*/ 2106216 w 21600"/>
              <a:gd name="T1" fmla="*/ 0 h 21600"/>
              <a:gd name="T2" fmla="*/ 0 w 21600"/>
              <a:gd name="T3" fmla="*/ 360363 h 21600"/>
              <a:gd name="T4" fmla="*/ 2106216 w 21600"/>
              <a:gd name="T5" fmla="*/ 720725 h 21600"/>
              <a:gd name="T6" fmla="*/ 2808288 w 21600"/>
              <a:gd name="T7" fmla="*/ 36036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4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07375" cy="936625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ru-RU" u="sng" smtClean="0"/>
              <a:t>Определение:</a:t>
            </a:r>
            <a:r>
              <a:rPr lang="ru-RU" smtClean="0"/>
              <a:t> УГРОЗА</a:t>
            </a:r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>
            <a:off x="3709988" y="2779713"/>
            <a:ext cx="0" cy="24463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>
            <a:off x="4141788" y="2779713"/>
            <a:ext cx="0" cy="2446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>
            <a:off x="4573588" y="2779713"/>
            <a:ext cx="0" cy="2446337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541338" y="3571875"/>
            <a:ext cx="1957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Arial" charset="0"/>
              </a:rPr>
              <a:t>Нарушитель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7345363" y="3573463"/>
            <a:ext cx="1798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Arial" charset="0"/>
              </a:rPr>
              <a:t>Функция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3203575" y="2133600"/>
            <a:ext cx="1749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Барьеры спец.</a:t>
            </a:r>
          </a:p>
          <a:p>
            <a:r>
              <a:rPr lang="ru-RU">
                <a:latin typeface="Arial" charset="0"/>
              </a:rPr>
              <a:t>безопасности</a:t>
            </a:r>
          </a:p>
        </p:txBody>
      </p:sp>
      <p:sp>
        <p:nvSpPr>
          <p:cNvPr id="25611" name="computr2"/>
          <p:cNvSpPr>
            <a:spLocks noEditPoints="1" noChangeArrowheads="1"/>
          </p:cNvSpPr>
          <p:nvPr/>
        </p:nvSpPr>
        <p:spPr bwMode="auto">
          <a:xfrm>
            <a:off x="5365750" y="3429000"/>
            <a:ext cx="936625" cy="863600"/>
          </a:xfrm>
          <a:custGeom>
            <a:avLst/>
            <a:gdLst>
              <a:gd name="T0" fmla="*/ 468313 w 21600"/>
              <a:gd name="T1" fmla="*/ 0 h 21600"/>
              <a:gd name="T2" fmla="*/ 468313 w 21600"/>
              <a:gd name="T3" fmla="*/ 863600 h 21600"/>
              <a:gd name="T4" fmla="*/ 751295 w 21600"/>
              <a:gd name="T5" fmla="*/ 0 h 21600"/>
              <a:gd name="T6" fmla="*/ 185330 w 21600"/>
              <a:gd name="T7" fmla="*/ 0 h 21600"/>
              <a:gd name="T8" fmla="*/ 185330 w 21600"/>
              <a:gd name="T9" fmla="*/ 465025 h 21600"/>
              <a:gd name="T10" fmla="*/ 751295 w 21600"/>
              <a:gd name="T11" fmla="*/ 465025 h 21600"/>
              <a:gd name="T12" fmla="*/ 185330 w 21600"/>
              <a:gd name="T13" fmla="*/ 232532 h 21600"/>
              <a:gd name="T14" fmla="*/ 751295 w 21600"/>
              <a:gd name="T15" fmla="*/ 232532 h 21600"/>
              <a:gd name="T16" fmla="*/ 816425 w 21600"/>
              <a:gd name="T17" fmla="*/ 631108 h 21600"/>
              <a:gd name="T18" fmla="*/ 120200 w 21600"/>
              <a:gd name="T19" fmla="*/ 631108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ТС</a:t>
            </a:r>
          </a:p>
        </p:txBody>
      </p:sp>
      <p:sp>
        <p:nvSpPr>
          <p:cNvPr id="25612" name="AutoShape 26"/>
          <p:cNvSpPr>
            <a:spLocks noChangeArrowheads="1"/>
          </p:cNvSpPr>
          <p:nvPr/>
        </p:nvSpPr>
        <p:spPr bwMode="auto">
          <a:xfrm>
            <a:off x="6229350" y="3429000"/>
            <a:ext cx="1079500" cy="720725"/>
          </a:xfrm>
          <a:custGeom>
            <a:avLst/>
            <a:gdLst>
              <a:gd name="T0" fmla="*/ 809625 w 21600"/>
              <a:gd name="T1" fmla="*/ 0 h 21600"/>
              <a:gd name="T2" fmla="*/ 0 w 21600"/>
              <a:gd name="T3" fmla="*/ 360363 h 21600"/>
              <a:gd name="T4" fmla="*/ 809625 w 21600"/>
              <a:gd name="T5" fmla="*/ 720725 h 21600"/>
              <a:gd name="T6" fmla="*/ 1079500 w 21600"/>
              <a:gd name="T7" fmla="*/ 36036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3" name="Line 27"/>
          <p:cNvSpPr>
            <a:spLocks noChangeShapeType="1"/>
          </p:cNvSpPr>
          <p:nvPr/>
        </p:nvSpPr>
        <p:spPr bwMode="auto">
          <a:xfrm>
            <a:off x="5435600" y="2924175"/>
            <a:ext cx="0" cy="22336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4" name="Line 28"/>
          <p:cNvSpPr>
            <a:spLocks noChangeShapeType="1"/>
          </p:cNvSpPr>
          <p:nvPr/>
        </p:nvSpPr>
        <p:spPr bwMode="auto">
          <a:xfrm>
            <a:off x="6588125" y="2924175"/>
            <a:ext cx="0" cy="2446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5" name="Line 29"/>
          <p:cNvSpPr>
            <a:spLocks noChangeShapeType="1"/>
          </p:cNvSpPr>
          <p:nvPr/>
        </p:nvSpPr>
        <p:spPr bwMode="auto">
          <a:xfrm>
            <a:off x="6948488" y="2924175"/>
            <a:ext cx="0" cy="2446338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16" name="Text Box 30"/>
          <p:cNvSpPr txBox="1">
            <a:spLocks noChangeArrowheads="1"/>
          </p:cNvSpPr>
          <p:nvPr/>
        </p:nvSpPr>
        <p:spPr bwMode="auto">
          <a:xfrm>
            <a:off x="5364163" y="2565400"/>
            <a:ext cx="1506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Барьеры ИБ</a:t>
            </a:r>
          </a:p>
        </p:txBody>
      </p:sp>
      <p:sp>
        <p:nvSpPr>
          <p:cNvPr id="25617" name="WordArt 32"/>
          <p:cNvSpPr>
            <a:spLocks noChangeArrowheads="1" noChangeShapeType="1" noTextEdit="1"/>
          </p:cNvSpPr>
          <p:nvPr/>
        </p:nvSpPr>
        <p:spPr bwMode="auto">
          <a:xfrm rot="2943092">
            <a:off x="8207375" y="2601913"/>
            <a:ext cx="52387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АСУ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AD416-E5BC-4B8F-BA69-9414D36D8CF9}" type="slidenum">
              <a:rPr lang="ru-RU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ru-RU" sz="4000" u="sng" smtClean="0"/>
              <a:t>Определение:</a:t>
            </a:r>
            <a:r>
              <a:rPr lang="ru-RU" sz="4000" smtClean="0"/>
              <a:t> Наличие РИСКа от угрозы</a:t>
            </a:r>
          </a:p>
        </p:txBody>
      </p:sp>
      <p:sp>
        <p:nvSpPr>
          <p:cNvPr id="26627" name="Line 6"/>
          <p:cNvSpPr>
            <a:spLocks noChangeShapeType="1"/>
          </p:cNvSpPr>
          <p:nvPr/>
        </p:nvSpPr>
        <p:spPr bwMode="auto">
          <a:xfrm flipH="1">
            <a:off x="1206500" y="1825625"/>
            <a:ext cx="792163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8" name="Line 7"/>
          <p:cNvSpPr>
            <a:spLocks noChangeShapeType="1"/>
          </p:cNvSpPr>
          <p:nvPr/>
        </p:nvSpPr>
        <p:spPr bwMode="auto">
          <a:xfrm>
            <a:off x="1206500" y="2474913"/>
            <a:ext cx="7921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9" name="Line 8"/>
          <p:cNvSpPr>
            <a:spLocks noChangeShapeType="1"/>
          </p:cNvSpPr>
          <p:nvPr/>
        </p:nvSpPr>
        <p:spPr bwMode="auto">
          <a:xfrm flipH="1">
            <a:off x="1206500" y="2833688"/>
            <a:ext cx="7921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0" name="Line 9"/>
          <p:cNvSpPr>
            <a:spLocks noChangeShapeType="1"/>
          </p:cNvSpPr>
          <p:nvPr/>
        </p:nvSpPr>
        <p:spPr bwMode="auto">
          <a:xfrm>
            <a:off x="1206500" y="3409950"/>
            <a:ext cx="865188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1" name="Text Box 10"/>
          <p:cNvSpPr txBox="1">
            <a:spLocks noChangeArrowheads="1"/>
          </p:cNvSpPr>
          <p:nvPr/>
        </p:nvSpPr>
        <p:spPr bwMode="auto">
          <a:xfrm>
            <a:off x="2195513" y="2565400"/>
            <a:ext cx="3376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ДОСТОВЕРНОСТЬ (БАРЬЕР)</a:t>
            </a:r>
          </a:p>
        </p:txBody>
      </p:sp>
      <p:sp>
        <p:nvSpPr>
          <p:cNvPr id="26632" name="Line 11"/>
          <p:cNvSpPr>
            <a:spLocks noChangeShapeType="1"/>
          </p:cNvSpPr>
          <p:nvPr/>
        </p:nvSpPr>
        <p:spPr bwMode="auto">
          <a:xfrm flipV="1">
            <a:off x="5959475" y="2259013"/>
            <a:ext cx="7207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Line 12"/>
          <p:cNvSpPr>
            <a:spLocks noChangeShapeType="1"/>
          </p:cNvSpPr>
          <p:nvPr/>
        </p:nvSpPr>
        <p:spPr bwMode="auto">
          <a:xfrm>
            <a:off x="5959475" y="2690813"/>
            <a:ext cx="7191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4" name="Text Box 13"/>
          <p:cNvSpPr txBox="1">
            <a:spLocks noChangeArrowheads="1"/>
          </p:cNvSpPr>
          <p:nvPr/>
        </p:nvSpPr>
        <p:spPr bwMode="auto">
          <a:xfrm>
            <a:off x="1423988" y="3914775"/>
            <a:ext cx="1441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Барьеры</a:t>
            </a:r>
          </a:p>
        </p:txBody>
      </p:sp>
      <p:sp>
        <p:nvSpPr>
          <p:cNvPr id="26635" name="Text Box 14"/>
          <p:cNvSpPr txBox="1">
            <a:spLocks noChangeArrowheads="1"/>
          </p:cNvSpPr>
          <p:nvPr/>
        </p:nvSpPr>
        <p:spPr bwMode="auto">
          <a:xfrm>
            <a:off x="6840538" y="2276475"/>
            <a:ext cx="23034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Уставка по</a:t>
            </a:r>
          </a:p>
          <a:p>
            <a:r>
              <a:rPr lang="ru-RU" sz="2400"/>
              <a:t>защищенности</a:t>
            </a:r>
          </a:p>
        </p:txBody>
      </p:sp>
      <p:sp>
        <p:nvSpPr>
          <p:cNvPr id="26636" name="Text Box 15"/>
          <p:cNvSpPr txBox="1">
            <a:spLocks noChangeArrowheads="1"/>
          </p:cNvSpPr>
          <p:nvPr/>
        </p:nvSpPr>
        <p:spPr bwMode="auto">
          <a:xfrm>
            <a:off x="4284663" y="3357563"/>
            <a:ext cx="4643437" cy="255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u="sng"/>
              <a:t>Пример</a:t>
            </a:r>
            <a:r>
              <a:rPr lang="ru-RU" sz="2400"/>
              <a:t>:</a:t>
            </a:r>
            <a:r>
              <a:rPr lang="ru-RU" sz="2400" i="1"/>
              <a:t>угрозе противостоят не менее 1 барьеров с достоверностью higth ИЛИ не менее 3 барьеров с достоверностью higth или medium.</a:t>
            </a:r>
            <a:r>
              <a:rPr lang="ru-RU"/>
              <a:t> </a:t>
            </a:r>
          </a:p>
          <a:p>
            <a:endParaRPr lang="ru-RU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2895600" y="2800350"/>
            <a:ext cx="812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/сила/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E0DA1-B6C4-47E2-8D3F-97D52568D408}" type="slidenum">
              <a:rPr lang="ru-RU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1785937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ru-RU" u="sng" smtClean="0"/>
              <a:t>Определение:</a:t>
            </a:r>
            <a:r>
              <a:rPr lang="ru-RU" smtClean="0"/>
              <a:t> Величина РИСКАа</a:t>
            </a:r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 flipH="1">
            <a:off x="466725" y="2276475"/>
            <a:ext cx="792163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>
            <a:off x="466725" y="2925763"/>
            <a:ext cx="7921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 flipH="1">
            <a:off x="466725" y="3284538"/>
            <a:ext cx="792163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4" name="Line 7"/>
          <p:cNvSpPr>
            <a:spLocks noChangeShapeType="1"/>
          </p:cNvSpPr>
          <p:nvPr/>
        </p:nvSpPr>
        <p:spPr bwMode="auto">
          <a:xfrm>
            <a:off x="466725" y="3860800"/>
            <a:ext cx="865188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684213" y="4365625"/>
            <a:ext cx="2833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РИСК (угроза) </a:t>
            </a:r>
            <a:r>
              <a:rPr lang="en-US" sz="2400"/>
              <a:t>/= 0</a:t>
            </a:r>
            <a:r>
              <a:rPr lang="ru-RU" sz="2400"/>
              <a:t> </a:t>
            </a:r>
          </a:p>
        </p:txBody>
      </p:sp>
      <p:sp>
        <p:nvSpPr>
          <p:cNvPr id="27656" name="Text Box 10"/>
          <p:cNvSpPr txBox="1">
            <a:spLocks noChangeArrowheads="1"/>
          </p:cNvSpPr>
          <p:nvPr/>
        </p:nvSpPr>
        <p:spPr bwMode="auto">
          <a:xfrm>
            <a:off x="1835150" y="2997200"/>
            <a:ext cx="2695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Ущерб (угроза)</a:t>
            </a:r>
          </a:p>
        </p:txBody>
      </p:sp>
      <p:sp>
        <p:nvSpPr>
          <p:cNvPr id="27657" name="Line 11"/>
          <p:cNvSpPr>
            <a:spLocks noChangeShapeType="1"/>
          </p:cNvSpPr>
          <p:nvPr/>
        </p:nvSpPr>
        <p:spPr bwMode="auto">
          <a:xfrm flipV="1">
            <a:off x="5003800" y="2924175"/>
            <a:ext cx="1296988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8" name="Line 12"/>
          <p:cNvSpPr>
            <a:spLocks noChangeShapeType="1"/>
          </p:cNvSpPr>
          <p:nvPr/>
        </p:nvSpPr>
        <p:spPr bwMode="auto">
          <a:xfrm>
            <a:off x="5003800" y="3429000"/>
            <a:ext cx="1296988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9" name="Text Box 13"/>
          <p:cNvSpPr txBox="1">
            <a:spLocks noChangeArrowheads="1"/>
          </p:cNvSpPr>
          <p:nvPr/>
        </p:nvSpPr>
        <p:spPr bwMode="auto">
          <a:xfrm>
            <a:off x="6588125" y="2708275"/>
            <a:ext cx="1854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Целевая</a:t>
            </a:r>
          </a:p>
          <a:p>
            <a:r>
              <a:rPr lang="ru-RU" sz="2400"/>
              <a:t>уставка </a:t>
            </a:r>
          </a:p>
          <a:p>
            <a:r>
              <a:rPr lang="ru-RU" sz="2400"/>
              <a:t>управления</a:t>
            </a:r>
          </a:p>
          <a:p>
            <a:r>
              <a:rPr lang="ru-RU" sz="2400"/>
              <a:t>рисками</a:t>
            </a:r>
          </a:p>
        </p:txBody>
      </p:sp>
      <p:sp>
        <p:nvSpPr>
          <p:cNvPr id="27660" name="Text Box 14"/>
          <p:cNvSpPr txBox="1">
            <a:spLocks noChangeArrowheads="1"/>
          </p:cNvSpPr>
          <p:nvPr/>
        </p:nvSpPr>
        <p:spPr bwMode="auto">
          <a:xfrm>
            <a:off x="4500563" y="4797425"/>
            <a:ext cx="37433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Пример:  0(100000) – экономические </a:t>
            </a:r>
          </a:p>
          <a:p>
            <a:r>
              <a:rPr lang="ru-RU" sz="2000"/>
              <a:t>потери </a:t>
            </a:r>
            <a:r>
              <a:rPr lang="en-US" sz="2000"/>
              <a:t>&lt; 1 </a:t>
            </a:r>
            <a:r>
              <a:rPr lang="ru-RU" sz="2000"/>
              <a:t>млн. руб.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B2ECA-2B49-4AE0-A3CE-CCC5ED6FEDD1}" type="slidenum">
              <a:rPr lang="ru-RU"/>
              <a:pPr>
                <a:defRPr/>
              </a:pPr>
              <a:t>15</a:t>
            </a:fld>
            <a:endParaRPr lang="ru-RU" dirty="0"/>
          </a:p>
        </p:txBody>
      </p:sp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ru-RU" smtClean="0"/>
              <a:t>Алгоритм КАЛЬКИБЕР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ru-RU" sz="4000" smtClean="0"/>
              <a:t>Находит все возможные угрозы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z="4000" smtClean="0"/>
              <a:t>Применяет все барьеры к угрозам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z="4000" smtClean="0"/>
              <a:t>Определяет актуальные угрозы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z="4000" smtClean="0"/>
              <a:t>Определяет величины рисков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8C4318-A451-46F7-9ACC-A0005D39BFC9}" type="slidenum">
              <a:rPr lang="ru-RU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29698" name="Номер слайда 3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EA507B9-8171-4C6B-977C-13F6C9F83C73}" type="slidenum">
              <a:rPr lang="ru-RU" altLang="ru-RU" sz="1200">
                <a:latin typeface="Arial" charset="0"/>
              </a:rPr>
              <a:pPr algn="r"/>
              <a:t>16</a:t>
            </a:fld>
            <a:endParaRPr lang="ru-RU" altLang="ru-RU" sz="1200">
              <a:latin typeface="Arial" charset="0"/>
            </a:endParaRPr>
          </a:p>
        </p:txBody>
      </p:sp>
      <p:pic>
        <p:nvPicPr>
          <p:cNvPr id="2969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89363"/>
            <a:ext cx="7991475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65200" y="476250"/>
            <a:ext cx="7343775" cy="9540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800" dirty="0">
                <a:cs typeface="+mn-cs"/>
              </a:rPr>
              <a:t>КАЛЬКИБЕР (калькулятор </a:t>
            </a:r>
            <a:r>
              <a:rPr lang="ru-RU" altLang="ru-RU" sz="2800" dirty="0" err="1">
                <a:cs typeface="+mn-cs"/>
              </a:rPr>
              <a:t>кибербезопасности</a:t>
            </a:r>
            <a:r>
              <a:rPr lang="ru-RU" altLang="ru-RU" sz="2800" dirty="0">
                <a:cs typeface="+mn-cs"/>
              </a:rPr>
              <a:t>) -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908175" y="1700213"/>
            <a:ext cx="574675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charset="0"/>
                <a:cs typeface="+mn-cs"/>
              </a:rPr>
              <a:t>аналитический инструмент для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Arial" charset="0"/>
                <a:cs typeface="+mn-cs"/>
              </a:rPr>
              <a:t>Проектанта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Arial" charset="0"/>
                <a:cs typeface="+mn-cs"/>
              </a:rPr>
              <a:t>Офицера по </a:t>
            </a:r>
            <a:r>
              <a:rPr lang="ru-RU" dirty="0" err="1">
                <a:latin typeface="Arial" charset="0"/>
                <a:cs typeface="+mn-cs"/>
              </a:rPr>
              <a:t>кибербезопасности</a:t>
            </a:r>
            <a:endParaRPr lang="ru-RU" dirty="0">
              <a:latin typeface="Arial" charset="0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Arial" charset="0"/>
                <a:cs typeface="+mn-cs"/>
              </a:rPr>
              <a:t>Проверяющего</a:t>
            </a:r>
          </a:p>
        </p:txBody>
      </p:sp>
      <p:sp>
        <p:nvSpPr>
          <p:cNvPr id="29702" name="TextBox 8"/>
          <p:cNvSpPr txBox="1">
            <a:spLocks noChangeArrowheads="1"/>
          </p:cNvSpPr>
          <p:nvPr/>
        </p:nvSpPr>
        <p:spPr bwMode="auto">
          <a:xfrm>
            <a:off x="965200" y="5732463"/>
            <a:ext cx="4083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latin typeface="Arial" charset="0"/>
              </a:rPr>
              <a:t>Состояние – действующий прототип</a:t>
            </a:r>
          </a:p>
          <a:p>
            <a:endParaRPr lang="ru-RU" altLang="ru-RU">
              <a:latin typeface="Arial" charset="0"/>
            </a:endParaRPr>
          </a:p>
        </p:txBody>
      </p:sp>
      <p:pic>
        <p:nvPicPr>
          <p:cNvPr id="2970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3279775"/>
            <a:ext cx="172720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4" name="Text Box 9"/>
          <p:cNvSpPr txBox="1">
            <a:spLocks noChangeArrowheads="1"/>
          </p:cNvSpPr>
          <p:nvPr/>
        </p:nvSpPr>
        <p:spPr bwMode="auto">
          <a:xfrm>
            <a:off x="2392363" y="3016250"/>
            <a:ext cx="1771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Уставка по</a:t>
            </a:r>
          </a:p>
          <a:p>
            <a:r>
              <a:rPr lang="ru-RU"/>
              <a:t>защищенности</a:t>
            </a:r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>
            <a:off x="3276600" y="35734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A17D7-6CDD-4B8D-9F8E-03A93B843BF0}" type="slidenum">
              <a:rPr lang="ru-RU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3000" smtClean="0"/>
          </a:p>
          <a:p>
            <a:pPr eaLnBrk="1" hangingPunct="1">
              <a:lnSpc>
                <a:spcPct val="80000"/>
              </a:lnSpc>
            </a:pPr>
            <a:endParaRPr lang="ru-RU" sz="3000" smtClean="0"/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6100" smtClean="0"/>
              <a:t>Рассмотрим пример расчета рисков для СВБУ АСУ ТП АЭС «Бушер» (искажено).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F6D326C-61E4-4066-B2E1-8E77B56494B1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16A49-123B-4F8D-81A6-636E171C7882}" type="slidenum">
              <a:rPr lang="ru-RU"/>
              <a:pPr>
                <a:defRPr/>
              </a:pPr>
              <a:t>18</a:t>
            </a:fld>
            <a:endParaRPr lang="ru-RU" dirty="0"/>
          </a:p>
        </p:txBody>
      </p:sp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06438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79646"/>
                </a:solidFill>
              </a:rPr>
              <a:t>Резюме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692150"/>
            <a:ext cx="8280400" cy="61658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500" b="1" smtClean="0"/>
              <a:t>В докладе представлен метод и ПО оценки риска от киберугроз, ориентированные на </a:t>
            </a:r>
            <a:r>
              <a:rPr lang="ru-RU" b="1" smtClean="0"/>
              <a:t>практическое применение на </a:t>
            </a:r>
            <a:r>
              <a:rPr lang="ru-RU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сторонящихся и работающих АЭС</a:t>
            </a:r>
            <a:r>
              <a:rPr lang="ru-RU" sz="2500" b="1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mtClean="0"/>
              <a:t>Метод должен быть опробован и одобрен на </a:t>
            </a:r>
            <a:r>
              <a:rPr lang="ru-RU" u="sng" smtClean="0"/>
              <a:t>российских и зарубежных</a:t>
            </a:r>
            <a:r>
              <a:rPr lang="ru-RU" smtClean="0"/>
              <a:t> АЭС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mtClean="0"/>
              <a:t>Результат должен быть обобщен и документирован в руководящих </a:t>
            </a:r>
            <a:r>
              <a:rPr lang="ru-RU" u="sng" smtClean="0"/>
              <a:t>документах РФ</a:t>
            </a:r>
            <a:r>
              <a:rPr lang="ru-RU" smtClean="0"/>
              <a:t> и </a:t>
            </a:r>
            <a:r>
              <a:rPr lang="ru-RU" u="sng" smtClean="0"/>
              <a:t>международных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500" smtClean="0"/>
              <a:t>С описанием метода и ПО КАЛЬКИБЕР можно ознакомиться в приложении к  Концепция нового поколения систем верхнего уровня АСУ ТП, размещенной на </a:t>
            </a:r>
            <a:r>
              <a:rPr lang="en-US" sz="2500" smtClean="0">
                <a:hlinkClick r:id="rId2"/>
              </a:rPr>
              <a:t>http://nics.sicpro.org</a:t>
            </a:r>
            <a:r>
              <a:rPr lang="ru-RU" sz="2500" smtClean="0"/>
              <a:t> – скачивайте и знакомьтесь.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500" smtClean="0"/>
              <a:t>Комментарии присылайте по адресу ipu31@mail.ru с пометкой «СВБУ-2».</a:t>
            </a:r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2458BE3-CFC3-46F0-8CC5-BD15951ECEAD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2D3AA-DA50-4A7E-BF42-FD76C0E07BD2}" type="slidenum">
              <a:rPr lang="ru-RU"/>
              <a:pPr>
                <a:defRPr/>
              </a:pPr>
              <a:t>19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План дальнейшей работы: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Организаторы </a:t>
            </a:r>
            <a:r>
              <a:rPr lang="ru-RU" dirty="0"/>
              <a:t>по желанию адресатов выкладывают материалы на сайт и информируют о них зарегистрированных  участников совещания-конференции.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Организаторы проводят адресные презентации для российских и зарубежных организаций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В сентябре 2017 г. планируется новое мероприятие с широким участием всех желающих с докладами, выступлениями, демонстрациями и т.п.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/>
              <a:t>Концепция и ее перевод на английский язык (возможно фарси) будет опубликована в виде книги, доступной широкой общественности.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4BB590F-3742-4D06-80A4-4AB62540B7C2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E2622-F4E4-4EFC-A0ED-ABD4004DB3B1}" type="slidenum">
              <a:rPr lang="ru-RU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Общая схема </a:t>
            </a:r>
            <a:r>
              <a:rPr lang="ru-RU" dirty="0" err="1" smtClean="0"/>
              <a:t>кибератаки</a:t>
            </a:r>
            <a:endParaRPr lang="ru-RU" dirty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D14EAEF-A02C-4598-B126-112F8293BA71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5359" y="1545680"/>
            <a:ext cx="4320480" cy="923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Нарушитель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56542" y="2780928"/>
            <a:ext cx="811029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используя уязвимости в защите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47787" y="4013370"/>
            <a:ext cx="788639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вносит изменения в АСУ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7004" y="5517232"/>
            <a:ext cx="871982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cs typeface="+mn-cs"/>
              </a:rPr>
              <a:t>с целью нанесения ущерба АЭС</a:t>
            </a:r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795338" y="2479675"/>
            <a:ext cx="287337" cy="76358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153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841750"/>
            <a:ext cx="3111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088" y="5265738"/>
            <a:ext cx="3111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9DFD6-6C4E-4008-8063-2EFA422D43C2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1258888" y="1484313"/>
          <a:ext cx="6337300" cy="38179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336704"/>
              </a:tblGrid>
              <a:tr h="586175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Посторонний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86175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Разгильдяй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586175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Террорист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886896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2800" dirty="0" err="1" smtClean="0">
                          <a:effectLst/>
                        </a:rPr>
                        <a:t>Вред_Оборудование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586175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Вред_ПО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586175">
                <a:tc>
                  <a:txBody>
                    <a:bodyPr/>
                    <a:lstStyle/>
                    <a:p>
                      <a:pPr indent="450215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Вредитель</a:t>
                      </a:r>
                      <a:endParaRPr lang="ru-RU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56580" y="200323"/>
            <a:ext cx="43204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Нарушитель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49E8C-F3E6-4354-82FC-827990F25023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08350B1-E279-4A07-9431-F558DA3CA0F9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946632" y="2332492"/>
            <a:ext cx="29963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Барьеры </a:t>
            </a:r>
          </a:p>
        </p:txBody>
      </p:sp>
      <p:grpSp>
        <p:nvGrpSpPr>
          <p:cNvPr id="17412" name="Group 5"/>
          <p:cNvGrpSpPr>
            <a:grpSpLocks noChangeAspect="1"/>
          </p:cNvGrpSpPr>
          <p:nvPr/>
        </p:nvGrpSpPr>
        <p:grpSpPr bwMode="auto">
          <a:xfrm>
            <a:off x="1116013" y="304800"/>
            <a:ext cx="7777162" cy="6437313"/>
            <a:chOff x="2279" y="1988"/>
            <a:chExt cx="7200" cy="9058"/>
          </a:xfrm>
        </p:grpSpPr>
        <p:sp>
          <p:nvSpPr>
            <p:cNvPr id="17413" name="AutoShape 6"/>
            <p:cNvSpPr>
              <a:spLocks noChangeAspect="1" noChangeArrowheads="1"/>
            </p:cNvSpPr>
            <p:nvPr/>
          </p:nvSpPr>
          <p:spPr bwMode="auto">
            <a:xfrm>
              <a:off x="2279" y="1988"/>
              <a:ext cx="7200" cy="905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ru-RU" altLang="ru-RU">
                <a:latin typeface="Arial" charset="0"/>
              </a:endParaRPr>
            </a:p>
          </p:txBody>
        </p:sp>
        <p:grpSp>
          <p:nvGrpSpPr>
            <p:cNvPr id="17414" name="Group 7"/>
            <p:cNvGrpSpPr>
              <a:grpSpLocks/>
            </p:cNvGrpSpPr>
            <p:nvPr/>
          </p:nvGrpSpPr>
          <p:grpSpPr bwMode="auto">
            <a:xfrm>
              <a:off x="2420" y="2545"/>
              <a:ext cx="6494" cy="418"/>
              <a:chOff x="2420" y="2406"/>
              <a:chExt cx="6494" cy="418"/>
            </a:xfrm>
          </p:grpSpPr>
          <p:sp>
            <p:nvSpPr>
              <p:cNvPr id="17467" name="Line 8"/>
              <p:cNvSpPr>
                <a:spLocks noChangeShapeType="1"/>
              </p:cNvSpPr>
              <p:nvPr/>
            </p:nvSpPr>
            <p:spPr bwMode="auto">
              <a:xfrm flipV="1">
                <a:off x="2844" y="2546"/>
                <a:ext cx="6070" cy="1"/>
              </a:xfrm>
              <a:prstGeom prst="line">
                <a:avLst/>
              </a:prstGeom>
              <a:noFill/>
              <a:ln w="762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8" name="Text Box 9"/>
              <p:cNvSpPr txBox="1">
                <a:spLocks noChangeArrowheads="1"/>
              </p:cNvSpPr>
              <p:nvPr/>
            </p:nvSpPr>
            <p:spPr bwMode="auto">
              <a:xfrm>
                <a:off x="2420" y="2406"/>
                <a:ext cx="2683" cy="41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200">
                    <a:latin typeface="Arial" charset="0"/>
                  </a:rPr>
                  <a:t>Охрана внешнего периметра</a:t>
                </a:r>
                <a:endParaRPr lang="ru-RU" altLang="ru-RU">
                  <a:latin typeface="Arial" charset="0"/>
                </a:endParaRPr>
              </a:p>
            </p:txBody>
          </p:sp>
        </p:grpSp>
        <p:grpSp>
          <p:nvGrpSpPr>
            <p:cNvPr id="17415" name="Group 10"/>
            <p:cNvGrpSpPr>
              <a:grpSpLocks/>
            </p:cNvGrpSpPr>
            <p:nvPr/>
          </p:nvGrpSpPr>
          <p:grpSpPr bwMode="auto">
            <a:xfrm>
              <a:off x="2420" y="5054"/>
              <a:ext cx="6918" cy="418"/>
              <a:chOff x="2420" y="2406"/>
              <a:chExt cx="6494" cy="418"/>
            </a:xfrm>
          </p:grpSpPr>
          <p:sp>
            <p:nvSpPr>
              <p:cNvPr id="17465" name="Line 11"/>
              <p:cNvSpPr>
                <a:spLocks noChangeShapeType="1"/>
              </p:cNvSpPr>
              <p:nvPr/>
            </p:nvSpPr>
            <p:spPr bwMode="auto">
              <a:xfrm flipV="1">
                <a:off x="2844" y="2546"/>
                <a:ext cx="6070" cy="1"/>
              </a:xfrm>
              <a:prstGeom prst="line">
                <a:avLst/>
              </a:prstGeom>
              <a:noFill/>
              <a:ln w="762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6" name="Text Box 12"/>
              <p:cNvSpPr txBox="1">
                <a:spLocks noChangeArrowheads="1"/>
              </p:cNvSpPr>
              <p:nvPr/>
            </p:nvSpPr>
            <p:spPr bwMode="auto">
              <a:xfrm>
                <a:off x="2420" y="2406"/>
                <a:ext cx="2683" cy="41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000">
                    <a:latin typeface="Arial" charset="0"/>
                  </a:rPr>
                  <a:t>Досмотр личных вещей/грузов</a:t>
                </a:r>
              </a:p>
            </p:txBody>
          </p:sp>
        </p:grpSp>
        <p:grpSp>
          <p:nvGrpSpPr>
            <p:cNvPr id="17416" name="Group 13"/>
            <p:cNvGrpSpPr>
              <a:grpSpLocks/>
            </p:cNvGrpSpPr>
            <p:nvPr/>
          </p:nvGrpSpPr>
          <p:grpSpPr bwMode="auto">
            <a:xfrm>
              <a:off x="2420" y="2964"/>
              <a:ext cx="6918" cy="419"/>
              <a:chOff x="2420" y="2406"/>
              <a:chExt cx="6494" cy="418"/>
            </a:xfrm>
          </p:grpSpPr>
          <p:sp>
            <p:nvSpPr>
              <p:cNvPr id="17463" name="Line 14"/>
              <p:cNvSpPr>
                <a:spLocks noChangeShapeType="1"/>
              </p:cNvSpPr>
              <p:nvPr/>
            </p:nvSpPr>
            <p:spPr bwMode="auto">
              <a:xfrm flipV="1">
                <a:off x="2844" y="2546"/>
                <a:ext cx="6070" cy="1"/>
              </a:xfrm>
              <a:prstGeom prst="line">
                <a:avLst/>
              </a:prstGeom>
              <a:noFill/>
              <a:ln w="762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4" name="Text Box 15"/>
              <p:cNvSpPr txBox="1">
                <a:spLocks noChangeArrowheads="1"/>
              </p:cNvSpPr>
              <p:nvPr/>
            </p:nvSpPr>
            <p:spPr bwMode="auto">
              <a:xfrm>
                <a:off x="2420" y="2406"/>
                <a:ext cx="2683" cy="41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200">
                    <a:latin typeface="Arial" charset="0"/>
                  </a:rPr>
                  <a:t>Пропускной режим</a:t>
                </a:r>
                <a:endParaRPr lang="ru-RU" altLang="ru-RU">
                  <a:latin typeface="Arial" charset="0"/>
                </a:endParaRPr>
              </a:p>
            </p:txBody>
          </p:sp>
        </p:grpSp>
        <p:grpSp>
          <p:nvGrpSpPr>
            <p:cNvPr id="17417" name="Group 16"/>
            <p:cNvGrpSpPr>
              <a:grpSpLocks/>
            </p:cNvGrpSpPr>
            <p:nvPr/>
          </p:nvGrpSpPr>
          <p:grpSpPr bwMode="auto">
            <a:xfrm>
              <a:off x="2420" y="5611"/>
              <a:ext cx="6777" cy="417"/>
              <a:chOff x="2420" y="2406"/>
              <a:chExt cx="6494" cy="418"/>
            </a:xfrm>
          </p:grpSpPr>
          <p:sp>
            <p:nvSpPr>
              <p:cNvPr id="17461" name="Line 17"/>
              <p:cNvSpPr>
                <a:spLocks noChangeShapeType="1"/>
              </p:cNvSpPr>
              <p:nvPr/>
            </p:nvSpPr>
            <p:spPr bwMode="auto">
              <a:xfrm flipV="1">
                <a:off x="2844" y="2546"/>
                <a:ext cx="6070" cy="1"/>
              </a:xfrm>
              <a:prstGeom prst="line">
                <a:avLst/>
              </a:prstGeom>
              <a:noFill/>
              <a:ln w="762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2" name="Text Box 18"/>
              <p:cNvSpPr txBox="1">
                <a:spLocks noChangeArrowheads="1"/>
              </p:cNvSpPr>
              <p:nvPr/>
            </p:nvSpPr>
            <p:spPr bwMode="auto">
              <a:xfrm>
                <a:off x="2420" y="2406"/>
                <a:ext cx="2683" cy="41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200">
                    <a:latin typeface="Arial" charset="0"/>
                  </a:rPr>
                  <a:t>Охрана зон/помещений</a:t>
                </a:r>
                <a:endParaRPr lang="ru-RU" altLang="ru-RU">
                  <a:latin typeface="Arial" charset="0"/>
                </a:endParaRPr>
              </a:p>
            </p:txBody>
          </p:sp>
        </p:grpSp>
        <p:grpSp>
          <p:nvGrpSpPr>
            <p:cNvPr id="17418" name="Group 19"/>
            <p:cNvGrpSpPr>
              <a:grpSpLocks/>
            </p:cNvGrpSpPr>
            <p:nvPr/>
          </p:nvGrpSpPr>
          <p:grpSpPr bwMode="auto">
            <a:xfrm>
              <a:off x="2420" y="6726"/>
              <a:ext cx="6777" cy="420"/>
              <a:chOff x="2420" y="2406"/>
              <a:chExt cx="6494" cy="418"/>
            </a:xfrm>
          </p:grpSpPr>
          <p:sp>
            <p:nvSpPr>
              <p:cNvPr id="17459" name="Line 20"/>
              <p:cNvSpPr>
                <a:spLocks noChangeShapeType="1"/>
              </p:cNvSpPr>
              <p:nvPr/>
            </p:nvSpPr>
            <p:spPr bwMode="auto">
              <a:xfrm flipV="1">
                <a:off x="2844" y="2546"/>
                <a:ext cx="6070" cy="1"/>
              </a:xfrm>
              <a:prstGeom prst="line">
                <a:avLst/>
              </a:prstGeom>
              <a:noFill/>
              <a:ln w="762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60" name="Text Box 21"/>
              <p:cNvSpPr txBox="1">
                <a:spLocks noChangeArrowheads="1"/>
              </p:cNvSpPr>
              <p:nvPr/>
            </p:nvSpPr>
            <p:spPr bwMode="auto">
              <a:xfrm>
                <a:off x="2420" y="2406"/>
                <a:ext cx="2683" cy="41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200">
                    <a:latin typeface="Arial" charset="0"/>
                  </a:rPr>
                  <a:t>Надзор за работами</a:t>
                </a:r>
                <a:endParaRPr lang="ru-RU" altLang="ru-RU">
                  <a:latin typeface="Arial" charset="0"/>
                </a:endParaRPr>
              </a:p>
            </p:txBody>
          </p:sp>
        </p:grpSp>
        <p:grpSp>
          <p:nvGrpSpPr>
            <p:cNvPr id="17419" name="Group 22"/>
            <p:cNvGrpSpPr>
              <a:grpSpLocks/>
            </p:cNvGrpSpPr>
            <p:nvPr/>
          </p:nvGrpSpPr>
          <p:grpSpPr bwMode="auto">
            <a:xfrm>
              <a:off x="2420" y="7423"/>
              <a:ext cx="6777" cy="419"/>
              <a:chOff x="2420" y="2406"/>
              <a:chExt cx="6494" cy="418"/>
            </a:xfrm>
          </p:grpSpPr>
          <p:sp>
            <p:nvSpPr>
              <p:cNvPr id="17457" name="Line 23"/>
              <p:cNvSpPr>
                <a:spLocks noChangeShapeType="1"/>
              </p:cNvSpPr>
              <p:nvPr/>
            </p:nvSpPr>
            <p:spPr bwMode="auto">
              <a:xfrm flipV="1">
                <a:off x="2844" y="2546"/>
                <a:ext cx="6070" cy="1"/>
              </a:xfrm>
              <a:prstGeom prst="line">
                <a:avLst/>
              </a:prstGeom>
              <a:noFill/>
              <a:ln w="762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8" name="Text Box 24"/>
              <p:cNvSpPr txBox="1">
                <a:spLocks noChangeArrowheads="1"/>
              </p:cNvSpPr>
              <p:nvPr/>
            </p:nvSpPr>
            <p:spPr bwMode="auto">
              <a:xfrm>
                <a:off x="2420" y="2406"/>
                <a:ext cx="2683" cy="41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000">
                    <a:latin typeface="Arial" charset="0"/>
                  </a:rPr>
                  <a:t>Техническая защита ТС АСУ</a:t>
                </a:r>
              </a:p>
            </p:txBody>
          </p:sp>
        </p:grpSp>
        <p:grpSp>
          <p:nvGrpSpPr>
            <p:cNvPr id="17420" name="Group 25"/>
            <p:cNvGrpSpPr>
              <a:grpSpLocks/>
            </p:cNvGrpSpPr>
            <p:nvPr/>
          </p:nvGrpSpPr>
          <p:grpSpPr bwMode="auto">
            <a:xfrm>
              <a:off x="2420" y="7980"/>
              <a:ext cx="6776" cy="421"/>
              <a:chOff x="2420" y="2406"/>
              <a:chExt cx="6494" cy="418"/>
            </a:xfrm>
          </p:grpSpPr>
          <p:sp>
            <p:nvSpPr>
              <p:cNvPr id="17455" name="Line 26"/>
              <p:cNvSpPr>
                <a:spLocks noChangeShapeType="1"/>
              </p:cNvSpPr>
              <p:nvPr/>
            </p:nvSpPr>
            <p:spPr bwMode="auto">
              <a:xfrm flipV="1">
                <a:off x="2844" y="2546"/>
                <a:ext cx="6070" cy="1"/>
              </a:xfrm>
              <a:prstGeom prst="line">
                <a:avLst/>
              </a:prstGeom>
              <a:noFill/>
              <a:ln w="762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6" name="Text Box 27"/>
              <p:cNvSpPr txBox="1">
                <a:spLocks noChangeArrowheads="1"/>
              </p:cNvSpPr>
              <p:nvPr/>
            </p:nvSpPr>
            <p:spPr bwMode="auto">
              <a:xfrm>
                <a:off x="2420" y="2406"/>
                <a:ext cx="2683" cy="41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000">
                    <a:latin typeface="Arial" charset="0"/>
                  </a:rPr>
                  <a:t>Программная защита ПО АСУ</a:t>
                </a:r>
              </a:p>
            </p:txBody>
          </p:sp>
        </p:grpSp>
        <p:sp>
          <p:nvSpPr>
            <p:cNvPr id="17421" name="Text Box 28"/>
            <p:cNvSpPr txBox="1">
              <a:spLocks noChangeArrowheads="1"/>
            </p:cNvSpPr>
            <p:nvPr/>
          </p:nvSpPr>
          <p:spPr bwMode="auto">
            <a:xfrm>
              <a:off x="7361" y="2267"/>
              <a:ext cx="1977" cy="329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000">
                  <a:latin typeface="Arial" charset="0"/>
                </a:rPr>
                <a:t>Посторонний (Н1)</a:t>
              </a:r>
            </a:p>
          </p:txBody>
        </p:sp>
        <p:grpSp>
          <p:nvGrpSpPr>
            <p:cNvPr id="17422" name="Group 29"/>
            <p:cNvGrpSpPr>
              <a:grpSpLocks/>
            </p:cNvGrpSpPr>
            <p:nvPr/>
          </p:nvGrpSpPr>
          <p:grpSpPr bwMode="auto">
            <a:xfrm>
              <a:off x="2420" y="8538"/>
              <a:ext cx="6776" cy="836"/>
              <a:chOff x="2420" y="2406"/>
              <a:chExt cx="6494" cy="418"/>
            </a:xfrm>
          </p:grpSpPr>
          <p:sp>
            <p:nvSpPr>
              <p:cNvPr id="17453" name="Line 30"/>
              <p:cNvSpPr>
                <a:spLocks noChangeShapeType="1"/>
              </p:cNvSpPr>
              <p:nvPr/>
            </p:nvSpPr>
            <p:spPr bwMode="auto">
              <a:xfrm flipV="1">
                <a:off x="2844" y="2546"/>
                <a:ext cx="6070" cy="1"/>
              </a:xfrm>
              <a:prstGeom prst="line">
                <a:avLst/>
              </a:prstGeom>
              <a:noFill/>
              <a:ln w="762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4" name="Text Box 31"/>
              <p:cNvSpPr txBox="1">
                <a:spLocks noChangeArrowheads="1"/>
              </p:cNvSpPr>
              <p:nvPr/>
            </p:nvSpPr>
            <p:spPr bwMode="auto">
              <a:xfrm>
                <a:off x="2420" y="2406"/>
                <a:ext cx="2683" cy="41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200">
                    <a:latin typeface="Arial" charset="0"/>
                  </a:rPr>
                  <a:t>Пассивная защита, непрограммируемая автоматика </a:t>
                </a:r>
                <a:endParaRPr lang="ru-RU" altLang="ru-RU">
                  <a:latin typeface="Arial" charset="0"/>
                </a:endParaRPr>
              </a:p>
            </p:txBody>
          </p:sp>
        </p:grpSp>
        <p:sp>
          <p:nvSpPr>
            <p:cNvPr id="17423" name="Text Box 32"/>
            <p:cNvSpPr txBox="1">
              <a:spLocks noChangeArrowheads="1"/>
            </p:cNvSpPr>
            <p:nvPr/>
          </p:nvSpPr>
          <p:spPr bwMode="auto">
            <a:xfrm>
              <a:off x="5385" y="3242"/>
              <a:ext cx="3247" cy="332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000">
                  <a:latin typeface="Arial" charset="0"/>
                </a:rPr>
                <a:t>Работник, не связанный с АСУ (Н2)</a:t>
              </a:r>
            </a:p>
          </p:txBody>
        </p:sp>
        <p:sp>
          <p:nvSpPr>
            <p:cNvPr id="17424" name="Text Box 33"/>
            <p:cNvSpPr txBox="1">
              <a:spLocks noChangeArrowheads="1"/>
            </p:cNvSpPr>
            <p:nvPr/>
          </p:nvSpPr>
          <p:spPr bwMode="auto">
            <a:xfrm>
              <a:off x="5385" y="3660"/>
              <a:ext cx="2964" cy="332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Arial" charset="0"/>
                </a:rPr>
                <a:t>Пользователь АСУ (Н3)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17425" name="Text Box 34"/>
            <p:cNvSpPr txBox="1">
              <a:spLocks noChangeArrowheads="1"/>
            </p:cNvSpPr>
            <p:nvPr/>
          </p:nvSpPr>
          <p:spPr bwMode="auto">
            <a:xfrm>
              <a:off x="5385" y="4079"/>
              <a:ext cx="2682" cy="33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000">
                  <a:latin typeface="Arial" charset="0"/>
                </a:rPr>
                <a:t>Штатный персонал АСУ (Н4)</a:t>
              </a:r>
            </a:p>
          </p:txBody>
        </p:sp>
        <p:sp>
          <p:nvSpPr>
            <p:cNvPr id="17426" name="Text Box 35"/>
            <p:cNvSpPr txBox="1">
              <a:spLocks noChangeArrowheads="1"/>
            </p:cNvSpPr>
            <p:nvPr/>
          </p:nvSpPr>
          <p:spPr bwMode="auto">
            <a:xfrm>
              <a:off x="4679" y="4497"/>
              <a:ext cx="3107" cy="418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000">
                  <a:latin typeface="Arial" charset="0"/>
                </a:rPr>
                <a:t>Не штатный персонал АСУ (Н5)</a:t>
              </a:r>
            </a:p>
          </p:txBody>
        </p:sp>
        <p:sp>
          <p:nvSpPr>
            <p:cNvPr id="17427" name="Oval 36"/>
            <p:cNvSpPr>
              <a:spLocks noChangeArrowheads="1"/>
            </p:cNvSpPr>
            <p:nvPr/>
          </p:nvSpPr>
          <p:spPr bwMode="auto">
            <a:xfrm>
              <a:off x="7785" y="5611"/>
              <a:ext cx="564" cy="280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altLang="ru-RU">
                <a:latin typeface="Arial" charset="0"/>
              </a:endParaRPr>
            </a:p>
          </p:txBody>
        </p:sp>
        <p:sp>
          <p:nvSpPr>
            <p:cNvPr id="17428" name="Oval 37"/>
            <p:cNvSpPr>
              <a:spLocks noChangeArrowheads="1"/>
            </p:cNvSpPr>
            <p:nvPr/>
          </p:nvSpPr>
          <p:spPr bwMode="auto">
            <a:xfrm>
              <a:off x="2420" y="9374"/>
              <a:ext cx="6918" cy="1254"/>
            </a:xfrm>
            <a:prstGeom prst="ellipse">
              <a:avLst/>
            </a:prstGeom>
            <a:solidFill>
              <a:srgbClr val="C0C0C0"/>
            </a:solidFill>
            <a:ln w="12700">
              <a:solidFill>
                <a:srgbClr val="C0C0C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Arial" charset="0"/>
                </a:rPr>
                <a:t>Уязвимости </a:t>
              </a:r>
            </a:p>
            <a:p>
              <a:r>
                <a:rPr lang="ru-RU" altLang="ru-RU" sz="1200">
                  <a:latin typeface="Arial" charset="0"/>
                </a:rPr>
                <a:t>Технологического </a:t>
              </a:r>
            </a:p>
            <a:p>
              <a:r>
                <a:rPr lang="ru-RU" altLang="ru-RU" sz="1200">
                  <a:latin typeface="Arial" charset="0"/>
                </a:rPr>
                <a:t>Процесса (У7)</a:t>
              </a:r>
              <a:endParaRPr lang="ru-RU" altLang="ru-RU">
                <a:latin typeface="Arial" charset="0"/>
              </a:endParaRPr>
            </a:p>
          </p:txBody>
        </p:sp>
        <p:grpSp>
          <p:nvGrpSpPr>
            <p:cNvPr id="17429" name="Group 38"/>
            <p:cNvGrpSpPr>
              <a:grpSpLocks/>
            </p:cNvGrpSpPr>
            <p:nvPr/>
          </p:nvGrpSpPr>
          <p:grpSpPr bwMode="auto">
            <a:xfrm>
              <a:off x="2420" y="6169"/>
              <a:ext cx="6918" cy="418"/>
              <a:chOff x="2420" y="2406"/>
              <a:chExt cx="6494" cy="418"/>
            </a:xfrm>
          </p:grpSpPr>
          <p:sp>
            <p:nvSpPr>
              <p:cNvPr id="17451" name="Line 39"/>
              <p:cNvSpPr>
                <a:spLocks noChangeShapeType="1"/>
              </p:cNvSpPr>
              <p:nvPr/>
            </p:nvSpPr>
            <p:spPr bwMode="auto">
              <a:xfrm flipV="1">
                <a:off x="2844" y="2546"/>
                <a:ext cx="6070" cy="1"/>
              </a:xfrm>
              <a:prstGeom prst="line">
                <a:avLst/>
              </a:prstGeom>
              <a:noFill/>
              <a:ln w="76200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52" name="Text Box 40"/>
              <p:cNvSpPr txBox="1">
                <a:spLocks noChangeArrowheads="1"/>
              </p:cNvSpPr>
              <p:nvPr/>
            </p:nvSpPr>
            <p:spPr bwMode="auto">
              <a:xfrm>
                <a:off x="2420" y="2406"/>
                <a:ext cx="2683" cy="41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C0C0C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200">
                    <a:latin typeface="Arial" charset="0"/>
                  </a:rPr>
                  <a:t>Работа с персоналом</a:t>
                </a:r>
                <a:endParaRPr lang="ru-RU" altLang="ru-RU">
                  <a:latin typeface="Arial" charset="0"/>
                </a:endParaRPr>
              </a:p>
            </p:txBody>
          </p:sp>
        </p:grpSp>
        <p:sp>
          <p:nvSpPr>
            <p:cNvPr id="17430" name="Text Box 41"/>
            <p:cNvSpPr txBox="1">
              <a:spLocks noChangeArrowheads="1"/>
            </p:cNvSpPr>
            <p:nvPr/>
          </p:nvSpPr>
          <p:spPr bwMode="auto">
            <a:xfrm>
              <a:off x="5385" y="7005"/>
              <a:ext cx="2117" cy="418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000">
                  <a:latin typeface="Arial" charset="0"/>
                </a:rPr>
                <a:t>Внешние системы (Н6)</a:t>
              </a:r>
            </a:p>
          </p:txBody>
        </p:sp>
        <p:sp>
          <p:nvSpPr>
            <p:cNvPr id="17431" name="Oval 42"/>
            <p:cNvSpPr>
              <a:spLocks noChangeArrowheads="1"/>
            </p:cNvSpPr>
            <p:nvPr/>
          </p:nvSpPr>
          <p:spPr bwMode="auto">
            <a:xfrm>
              <a:off x="8632" y="2964"/>
              <a:ext cx="282" cy="27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altLang="ru-RU">
                <a:latin typeface="Arial" charset="0"/>
              </a:endParaRPr>
            </a:p>
          </p:txBody>
        </p:sp>
        <p:sp>
          <p:nvSpPr>
            <p:cNvPr id="17432" name="Text Box 43"/>
            <p:cNvSpPr txBox="1">
              <a:spLocks noChangeArrowheads="1"/>
            </p:cNvSpPr>
            <p:nvPr/>
          </p:nvSpPr>
          <p:spPr bwMode="auto">
            <a:xfrm>
              <a:off x="2420" y="1988"/>
              <a:ext cx="2541" cy="41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600" b="1">
                  <a:latin typeface="Arial" charset="0"/>
                </a:rPr>
                <a:t>Барьеры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17433" name="Text Box 44"/>
            <p:cNvSpPr txBox="1">
              <a:spLocks noChangeArrowheads="1"/>
            </p:cNvSpPr>
            <p:nvPr/>
          </p:nvSpPr>
          <p:spPr bwMode="auto">
            <a:xfrm>
              <a:off x="5243" y="2127"/>
              <a:ext cx="1836" cy="418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r>
                <a:rPr lang="ru-RU" altLang="ru-RU" sz="1400" b="1">
                  <a:latin typeface="Arial" charset="0"/>
                </a:rPr>
                <a:t>Нарушители</a:t>
              </a:r>
              <a:endParaRPr lang="ru-RU" altLang="ru-RU" sz="1400">
                <a:latin typeface="Arial" charset="0"/>
              </a:endParaRPr>
            </a:p>
          </p:txBody>
        </p:sp>
        <p:sp>
          <p:nvSpPr>
            <p:cNvPr id="17434" name="Oval 45"/>
            <p:cNvSpPr>
              <a:spLocks noChangeArrowheads="1"/>
            </p:cNvSpPr>
            <p:nvPr/>
          </p:nvSpPr>
          <p:spPr bwMode="auto">
            <a:xfrm>
              <a:off x="8632" y="6169"/>
              <a:ext cx="564" cy="278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altLang="ru-RU">
                <a:latin typeface="Arial" charset="0"/>
              </a:endParaRPr>
            </a:p>
          </p:txBody>
        </p:sp>
        <p:sp>
          <p:nvSpPr>
            <p:cNvPr id="17435" name="Line 46"/>
            <p:cNvSpPr>
              <a:spLocks noChangeShapeType="1"/>
            </p:cNvSpPr>
            <p:nvPr/>
          </p:nvSpPr>
          <p:spPr bwMode="auto">
            <a:xfrm>
              <a:off x="9055" y="2545"/>
              <a:ext cx="1" cy="7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diamond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6" name="Oval 48"/>
            <p:cNvSpPr>
              <a:spLocks noChangeArrowheads="1"/>
            </p:cNvSpPr>
            <p:nvPr/>
          </p:nvSpPr>
          <p:spPr bwMode="auto">
            <a:xfrm>
              <a:off x="5526" y="9652"/>
              <a:ext cx="3670" cy="419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Arial" charset="0"/>
                </a:rPr>
                <a:t>Штатные ф-и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17437" name="Oval 49"/>
            <p:cNvSpPr>
              <a:spLocks noChangeArrowheads="1"/>
            </p:cNvSpPr>
            <p:nvPr/>
          </p:nvSpPr>
          <p:spPr bwMode="auto">
            <a:xfrm>
              <a:off x="5244" y="10071"/>
              <a:ext cx="3669" cy="418"/>
            </a:xfrm>
            <a:prstGeom prst="ellipse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ru-RU" altLang="ru-RU" sz="1200">
                  <a:latin typeface="Arial" charset="0"/>
                </a:rPr>
                <a:t>Скрытые ф-и</a:t>
              </a:r>
              <a:endParaRPr lang="ru-RU" altLang="ru-RU">
                <a:latin typeface="Arial" charset="0"/>
              </a:endParaRPr>
            </a:p>
          </p:txBody>
        </p:sp>
        <p:sp>
          <p:nvSpPr>
            <p:cNvPr id="17438" name="Line 50"/>
            <p:cNvSpPr>
              <a:spLocks noChangeShapeType="1"/>
            </p:cNvSpPr>
            <p:nvPr/>
          </p:nvSpPr>
          <p:spPr bwMode="auto">
            <a:xfrm>
              <a:off x="7361" y="7283"/>
              <a:ext cx="1" cy="25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9" name="Line 51"/>
            <p:cNvSpPr>
              <a:spLocks noChangeShapeType="1"/>
            </p:cNvSpPr>
            <p:nvPr/>
          </p:nvSpPr>
          <p:spPr bwMode="auto">
            <a:xfrm>
              <a:off x="7644" y="4775"/>
              <a:ext cx="1" cy="50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0" name="Line 52"/>
            <p:cNvSpPr>
              <a:spLocks noChangeShapeType="1"/>
            </p:cNvSpPr>
            <p:nvPr/>
          </p:nvSpPr>
          <p:spPr bwMode="auto">
            <a:xfrm>
              <a:off x="7926" y="4357"/>
              <a:ext cx="1" cy="54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1" name="Line 53"/>
            <p:cNvSpPr>
              <a:spLocks noChangeShapeType="1"/>
            </p:cNvSpPr>
            <p:nvPr/>
          </p:nvSpPr>
          <p:spPr bwMode="auto">
            <a:xfrm>
              <a:off x="8208" y="3939"/>
              <a:ext cx="1" cy="58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2" name="Line 54"/>
            <p:cNvSpPr>
              <a:spLocks noChangeShapeType="1"/>
            </p:cNvSpPr>
            <p:nvPr/>
          </p:nvSpPr>
          <p:spPr bwMode="auto">
            <a:xfrm>
              <a:off x="8491" y="3521"/>
              <a:ext cx="1" cy="6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3" name="Line 55"/>
            <p:cNvSpPr>
              <a:spLocks noChangeShapeType="1"/>
            </p:cNvSpPr>
            <p:nvPr/>
          </p:nvSpPr>
          <p:spPr bwMode="auto">
            <a:xfrm>
              <a:off x="8773" y="2545"/>
              <a:ext cx="1" cy="72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diamond" w="med" len="med"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4" name="Line 56"/>
            <p:cNvSpPr>
              <a:spLocks noChangeShapeType="1"/>
            </p:cNvSpPr>
            <p:nvPr/>
          </p:nvSpPr>
          <p:spPr bwMode="auto">
            <a:xfrm>
              <a:off x="7361" y="9792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5" name="Line 57"/>
            <p:cNvSpPr>
              <a:spLocks noChangeShapeType="1"/>
            </p:cNvSpPr>
            <p:nvPr/>
          </p:nvSpPr>
          <p:spPr bwMode="auto">
            <a:xfrm>
              <a:off x="7644" y="9792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6" name="Line 58"/>
            <p:cNvSpPr>
              <a:spLocks noChangeShapeType="1"/>
            </p:cNvSpPr>
            <p:nvPr/>
          </p:nvSpPr>
          <p:spPr bwMode="auto">
            <a:xfrm>
              <a:off x="7926" y="9792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7" name="Line 59"/>
            <p:cNvSpPr>
              <a:spLocks noChangeShapeType="1"/>
            </p:cNvSpPr>
            <p:nvPr/>
          </p:nvSpPr>
          <p:spPr bwMode="auto">
            <a:xfrm>
              <a:off x="8208" y="9792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8" name="Line 60"/>
            <p:cNvSpPr>
              <a:spLocks noChangeShapeType="1"/>
            </p:cNvSpPr>
            <p:nvPr/>
          </p:nvSpPr>
          <p:spPr bwMode="auto">
            <a:xfrm flipH="1">
              <a:off x="8350" y="9792"/>
              <a:ext cx="141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9" name="Line 61"/>
            <p:cNvSpPr>
              <a:spLocks noChangeShapeType="1"/>
            </p:cNvSpPr>
            <p:nvPr/>
          </p:nvSpPr>
          <p:spPr bwMode="auto">
            <a:xfrm flipH="1">
              <a:off x="8491" y="9792"/>
              <a:ext cx="282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0" name="Line 62"/>
            <p:cNvSpPr>
              <a:spLocks noChangeShapeType="1"/>
            </p:cNvSpPr>
            <p:nvPr/>
          </p:nvSpPr>
          <p:spPr bwMode="auto">
            <a:xfrm flipH="1">
              <a:off x="8632" y="9792"/>
              <a:ext cx="423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83152C-8666-471A-A0B9-73AD11AE9B01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2B9C02F-68F8-4EFC-AB61-096F64614834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860800"/>
            <a:ext cx="8207375" cy="2511425"/>
          </a:xfrm>
        </p:spPr>
        <p:txBody>
          <a:bodyPr/>
          <a:lstStyle/>
          <a:p>
            <a:pPr algn="l" eaLnBrk="1" hangingPunct="1"/>
            <a:r>
              <a:rPr lang="ru-RU" altLang="ru-RU" sz="2400" u="sng" smtClean="0"/>
              <a:t>Определение</a:t>
            </a:r>
            <a:r>
              <a:rPr lang="ru-RU" altLang="ru-RU" sz="2400" smtClean="0"/>
              <a:t>. </a:t>
            </a:r>
            <a:r>
              <a:rPr lang="ru-RU" altLang="ru-RU" sz="3200" b="1" smtClean="0"/>
              <a:t>Скрытыми</a:t>
            </a:r>
            <a:r>
              <a:rPr lang="ru-RU" altLang="ru-RU" sz="2400" smtClean="0"/>
              <a:t> функциями объекта будем называть те, что </a:t>
            </a:r>
            <a:br>
              <a:rPr lang="ru-RU" altLang="ru-RU" sz="2400" smtClean="0"/>
            </a:br>
            <a:r>
              <a:rPr lang="ru-RU" altLang="ru-RU" sz="2400" smtClean="0"/>
              <a:t>не входят в перечень штатных функций, </a:t>
            </a:r>
            <a:br>
              <a:rPr lang="ru-RU" altLang="ru-RU" sz="2400" smtClean="0"/>
            </a:br>
            <a:r>
              <a:rPr lang="ru-RU" altLang="ru-RU" sz="2400" smtClean="0"/>
              <a:t>но могут выполняться в силу физических особенностей объекта и наличия возможности внесения изменений в систему управления.</a:t>
            </a:r>
            <a:endParaRPr lang="ru-RU" altLang="ru-RU" sz="4000" smtClean="0"/>
          </a:p>
        </p:txBody>
      </p:sp>
      <p:sp>
        <p:nvSpPr>
          <p:cNvPr id="18436" name="Объект 2"/>
          <p:cNvSpPr txBox="1">
            <a:spLocks/>
          </p:cNvSpPr>
          <p:nvPr/>
        </p:nvSpPr>
        <p:spPr bwMode="auto">
          <a:xfrm>
            <a:off x="465138" y="1268413"/>
            <a:ext cx="8208962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altLang="ru-RU" sz="2400" u="sng">
                <a:latin typeface="Calibri" pitchFamily="34" charset="0"/>
              </a:rPr>
              <a:t>Определение. </a:t>
            </a:r>
            <a:r>
              <a:rPr lang="ru-RU" altLang="ru-RU" sz="2400">
                <a:latin typeface="Calibri" pitchFamily="34" charset="0"/>
              </a:rPr>
              <a:t>Функция системы управления является </a:t>
            </a:r>
            <a:r>
              <a:rPr lang="ru-RU" altLang="ru-RU" sz="3200" b="1">
                <a:latin typeface="Calibri" pitchFamily="34" charset="0"/>
              </a:rPr>
              <a:t>штатной</a:t>
            </a:r>
            <a:r>
              <a:rPr lang="ru-RU" altLang="ru-RU" sz="2400">
                <a:latin typeface="Calibri" pitchFamily="34" charset="0"/>
              </a:rPr>
              <a:t>  если она  санкционирована в соответствии с регламентом эксплуатации, принятым для данной операции и исполняется в предусмотренном разработчиком окружении.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ru-RU" altLang="ru-RU" sz="2400">
              <a:latin typeface="Calibri" pitchFamily="34" charset="0"/>
            </a:endParaRPr>
          </a:p>
        </p:txBody>
      </p:sp>
      <p:sp>
        <p:nvSpPr>
          <p:cNvPr id="18437" name="WordArt 5"/>
          <p:cNvSpPr>
            <a:spLocks noChangeArrowheads="1" noChangeShapeType="1" noTextEdit="1"/>
          </p:cNvSpPr>
          <p:nvPr/>
        </p:nvSpPr>
        <p:spPr bwMode="auto">
          <a:xfrm rot="-1546233">
            <a:off x="5940425" y="2579688"/>
            <a:ext cx="2519363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Объект защиты</a:t>
            </a:r>
          </a:p>
        </p:txBody>
      </p: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 rot="-242810">
            <a:off x="5273675" y="5934075"/>
            <a:ext cx="2519363" cy="622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Не допустить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08069" y="0"/>
            <a:ext cx="566943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n-lt"/>
                <a:cs typeface="+mn-cs"/>
              </a:rPr>
              <a:t>Изменения в АСУ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0EB77-9D2C-4E04-AB0D-A59D9C9290B9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57BDED3-7A26-4299-9612-1E0E8F0D309D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147" y="476672"/>
            <a:ext cx="3104568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  <a:latin typeface="+mn-lt"/>
                <a:cs typeface="+mn-cs"/>
              </a:rPr>
              <a:t>Ущерб АЭС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825" y="1246188"/>
          <a:ext cx="8770938" cy="51355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43647"/>
                <a:gridCol w="4821826"/>
                <a:gridCol w="2904673"/>
              </a:tblGrid>
              <a:tr h="641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Уровень ущерба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Описание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Примеры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41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 (</a:t>
                      </a:r>
                      <a:r>
                        <a:rPr lang="en-US" sz="1100">
                          <a:effectLst/>
                        </a:rPr>
                        <a:t>M)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Поломка оборудования, включая АСУ ТП, без влияния на генерацию электроэнергии АЭС с экономическими потерями </a:t>
                      </a:r>
                      <a:r>
                        <a:rPr lang="en-US" sz="1100">
                          <a:effectLst/>
                        </a:rPr>
                        <a:t>M</a:t>
                      </a:r>
                      <a:r>
                        <a:rPr lang="ru-RU" sz="1100">
                          <a:effectLst/>
                        </a:rPr>
                        <a:t> руб.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Многочисленные примеры, фиксируемые в сменных журналах АЭС,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41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r>
                        <a:rPr lang="en-US" sz="1100">
                          <a:effectLst/>
                        </a:rPr>
                        <a:t>(N)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Останов энергоблока АЭС на </a:t>
                      </a:r>
                      <a:r>
                        <a:rPr lang="en-US" sz="1100" dirty="0">
                          <a:effectLst/>
                        </a:rPr>
                        <a:t>N</a:t>
                      </a:r>
                      <a:r>
                        <a:rPr lang="ru-RU" sz="1100" dirty="0">
                          <a:effectLst/>
                        </a:rPr>
                        <a:t> часов приводит к большим экономическим потерям из-за простоя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Многочисленные примеры, фиксируемые в Концерне Росэнергоатом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9628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2(</a:t>
                      </a:r>
                      <a:r>
                        <a:rPr lang="en-US" sz="1100">
                          <a:effectLst/>
                        </a:rPr>
                        <a:t>N)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Останов более 2-х энергоблоков АЭС на </a:t>
                      </a:r>
                      <a:r>
                        <a:rPr lang="en-US" sz="1100" dirty="0">
                          <a:effectLst/>
                        </a:rPr>
                        <a:t>N</a:t>
                      </a:r>
                      <a:r>
                        <a:rPr lang="ru-RU" sz="1100" dirty="0">
                          <a:effectLst/>
                        </a:rPr>
                        <a:t> часов приводит к очень большим экономическим потерям из-за простоя и выхода из строя региональной системы электроснабжения.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Инцидент на Ростовской АЭС в ноябре 2014г.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6047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3(</a:t>
                      </a:r>
                      <a:r>
                        <a:rPr lang="en-US" sz="1100">
                          <a:effectLst/>
                        </a:rPr>
                        <a:t>D)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Авария уровня 0 по шкале INES с разрушением основного оборудования АЭС, ремонт которого требует </a:t>
                      </a:r>
                      <a:r>
                        <a:rPr lang="en-US" sz="1100" dirty="0">
                          <a:effectLst/>
                        </a:rPr>
                        <a:t>D</a:t>
                      </a:r>
                      <a:r>
                        <a:rPr lang="ru-RU" sz="1100" dirty="0">
                          <a:effectLst/>
                        </a:rPr>
                        <a:t> дней ремонта.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Приводит к очень большим экономическим потерям из-за простоя, ремонта и необходимости адаптации к потере генерирующей мощности в региональной системе электроснабжения.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Останов 1-го блока ЛАЭС из-за проблем с графитовой кладкой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20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Событие уровня 1 по шкале INES.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См. таблицу 1.1.2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20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Событие уровня 2-7 по шкале INES. </a:t>
                      </a:r>
                      <a:endParaRPr lang="ru-RU" sz="1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См. таблицу 1.1.2</a:t>
                      </a:r>
                      <a:endParaRPr lang="ru-RU" sz="1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34CE3-DC38-4C5B-BC1F-6DC1DA264FBE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8843876-0C4B-449D-A09E-F352BB167A6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0483" name="Text Box 295"/>
          <p:cNvSpPr txBox="1">
            <a:spLocks noChangeArrowheads="1"/>
          </p:cNvSpPr>
          <p:nvPr/>
        </p:nvSpPr>
        <p:spPr bwMode="auto">
          <a:xfrm>
            <a:off x="879475" y="1647825"/>
            <a:ext cx="254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Arial" charset="0"/>
            </a:endParaRPr>
          </a:p>
        </p:txBody>
      </p:sp>
      <p:sp>
        <p:nvSpPr>
          <p:cNvPr id="20484" name="Text Box 298"/>
          <p:cNvSpPr txBox="1">
            <a:spLocks noChangeArrowheads="1"/>
          </p:cNvSpPr>
          <p:nvPr/>
        </p:nvSpPr>
        <p:spPr bwMode="auto">
          <a:xfrm>
            <a:off x="735013" y="280988"/>
            <a:ext cx="7797800" cy="7318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solidFill>
                  <a:schemeClr val="bg1"/>
                </a:solidFill>
                <a:latin typeface="Arial" charset="0"/>
              </a:rPr>
              <a:t>Кибербезопасность (информационная безопасность, ИБ)  на этапе </a:t>
            </a:r>
            <a:r>
              <a:rPr lang="ru-RU" altLang="ru-RU" sz="2400" b="1">
                <a:solidFill>
                  <a:schemeClr val="bg1"/>
                </a:solidFill>
                <a:latin typeface="Arial" charset="0"/>
              </a:rPr>
              <a:t>ПРОЕКТИРОВАНИЯ</a:t>
            </a:r>
          </a:p>
        </p:txBody>
      </p:sp>
      <p:grpSp>
        <p:nvGrpSpPr>
          <p:cNvPr id="20485" name="Group 300"/>
          <p:cNvGrpSpPr>
            <a:grpSpLocks noChangeAspect="1"/>
          </p:cNvGrpSpPr>
          <p:nvPr/>
        </p:nvGrpSpPr>
        <p:grpSpPr bwMode="auto">
          <a:xfrm>
            <a:off x="323850" y="836613"/>
            <a:ext cx="8413750" cy="5607050"/>
            <a:chOff x="4655" y="2518"/>
            <a:chExt cx="7315" cy="4876"/>
          </a:xfrm>
        </p:grpSpPr>
        <p:sp>
          <p:nvSpPr>
            <p:cNvPr id="20495" name="AutoShape 301"/>
            <p:cNvSpPr>
              <a:spLocks noChangeAspect="1" noChangeArrowheads="1"/>
            </p:cNvSpPr>
            <p:nvPr/>
          </p:nvSpPr>
          <p:spPr bwMode="auto">
            <a:xfrm>
              <a:off x="4770" y="2518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altLang="ru-RU">
                <a:latin typeface="Arial" charset="0"/>
              </a:endParaRPr>
            </a:p>
          </p:txBody>
        </p:sp>
        <p:sp>
          <p:nvSpPr>
            <p:cNvPr id="13" name="AutoShape 305"/>
            <p:cNvSpPr>
              <a:spLocks noChangeArrowheads="1"/>
            </p:cNvSpPr>
            <p:nvPr/>
          </p:nvSpPr>
          <p:spPr bwMode="auto">
            <a:xfrm>
              <a:off x="8940" y="5514"/>
              <a:ext cx="2900" cy="1880"/>
            </a:xfrm>
            <a:prstGeom prst="flowChartMultidocument">
              <a:avLst/>
            </a:prstGeom>
            <a:solidFill>
              <a:srgbClr val="D4F31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r>
                <a:rPr lang="ru-RU" altLang="ru-RU" u="sng">
                  <a:latin typeface="Arial" charset="0"/>
                </a:rPr>
                <a:t>Проектные меры</a:t>
              </a:r>
            </a:p>
            <a:p>
              <a:pPr>
                <a:buFont typeface="Arial" charset="0"/>
                <a:buChar char="•"/>
              </a:pPr>
              <a:r>
                <a:rPr lang="ru-RU" altLang="ru-RU">
                  <a:latin typeface="Arial" charset="0"/>
                </a:rPr>
                <a:t>Политика/меры ИБ АСУ</a:t>
              </a:r>
            </a:p>
            <a:p>
              <a:pPr>
                <a:buFont typeface="Arial" charset="0"/>
                <a:buChar char="•"/>
              </a:pPr>
              <a:r>
                <a:rPr lang="ru-RU" altLang="ru-RU">
                  <a:latin typeface="Arial" charset="0"/>
                </a:rPr>
                <a:t>Спец. Безопаснсти</a:t>
              </a:r>
            </a:p>
            <a:p>
              <a:pPr>
                <a:buFont typeface="Arial" charset="0"/>
                <a:buChar char="•"/>
              </a:pPr>
              <a:r>
                <a:rPr lang="ru-RU" altLang="ru-RU">
                  <a:latin typeface="Arial" charset="0"/>
                </a:rPr>
                <a:t>Охраны</a:t>
              </a:r>
            </a:p>
          </p:txBody>
        </p:sp>
        <p:sp>
          <p:nvSpPr>
            <p:cNvPr id="20497" name="AutoShape 319"/>
            <p:cNvSpPr>
              <a:spLocks noChangeArrowheads="1"/>
            </p:cNvSpPr>
            <p:nvPr/>
          </p:nvSpPr>
          <p:spPr bwMode="auto">
            <a:xfrm>
              <a:off x="5658" y="3392"/>
              <a:ext cx="2624" cy="540"/>
            </a:xfrm>
            <a:prstGeom prst="flowChartPredefinedProcess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r>
                <a:rPr lang="ru-RU" altLang="ru-RU">
                  <a:solidFill>
                    <a:schemeClr val="bg1"/>
                  </a:solidFill>
                  <a:latin typeface="Arial" charset="0"/>
                </a:rPr>
                <a:t>Оценка рисков</a:t>
              </a:r>
            </a:p>
          </p:txBody>
        </p:sp>
        <p:sp>
          <p:nvSpPr>
            <p:cNvPr id="20498" name="AutoShape 320"/>
            <p:cNvSpPr>
              <a:spLocks noChangeArrowheads="1"/>
            </p:cNvSpPr>
            <p:nvPr/>
          </p:nvSpPr>
          <p:spPr bwMode="auto">
            <a:xfrm>
              <a:off x="4939" y="4360"/>
              <a:ext cx="3108" cy="99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r>
                <a:rPr lang="ru-RU" altLang="ru-RU" sz="1400">
                  <a:latin typeface="Arial" charset="0"/>
                </a:rPr>
                <a:t>Есть не допустимые риски?</a:t>
              </a:r>
            </a:p>
          </p:txBody>
        </p:sp>
        <p:sp>
          <p:nvSpPr>
            <p:cNvPr id="20499" name="Text Box 327"/>
            <p:cNvSpPr txBox="1">
              <a:spLocks noChangeArrowheads="1"/>
            </p:cNvSpPr>
            <p:nvPr/>
          </p:nvSpPr>
          <p:spPr bwMode="auto">
            <a:xfrm>
              <a:off x="6600" y="5558"/>
              <a:ext cx="54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r>
                <a:rPr lang="ru-RU" altLang="ru-RU" sz="1600">
                  <a:latin typeface="Arial" charset="0"/>
                </a:rPr>
                <a:t>Да</a:t>
              </a:r>
              <a:endParaRPr lang="ru-RU" altLang="ru-RU" sz="5400">
                <a:latin typeface="Arial" charset="0"/>
              </a:endParaRPr>
            </a:p>
          </p:txBody>
        </p:sp>
        <p:sp>
          <p:nvSpPr>
            <p:cNvPr id="20500" name="AutoShape 334"/>
            <p:cNvSpPr>
              <a:spLocks noChangeArrowheads="1"/>
            </p:cNvSpPr>
            <p:nvPr/>
          </p:nvSpPr>
          <p:spPr bwMode="auto">
            <a:xfrm>
              <a:off x="4655" y="2778"/>
              <a:ext cx="3983" cy="351"/>
            </a:xfrm>
            <a:prstGeom prst="flowChartInputOutpu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r>
                <a:rPr lang="ru-RU" altLang="ru-RU">
                  <a:solidFill>
                    <a:schemeClr val="bg1"/>
                  </a:solidFill>
                  <a:latin typeface="Arial" charset="0"/>
                </a:rPr>
                <a:t>Проектные нарушители</a:t>
              </a:r>
            </a:p>
            <a:p>
              <a:endParaRPr lang="ru-RU" altLang="ru-RU">
                <a:latin typeface="Arial" charset="0"/>
              </a:endParaRPr>
            </a:p>
          </p:txBody>
        </p:sp>
        <p:sp>
          <p:nvSpPr>
            <p:cNvPr id="20501" name="Text Box 336"/>
            <p:cNvSpPr txBox="1">
              <a:spLocks noChangeArrowheads="1"/>
            </p:cNvSpPr>
            <p:nvPr/>
          </p:nvSpPr>
          <p:spPr bwMode="auto">
            <a:xfrm>
              <a:off x="6390" y="6658"/>
              <a:ext cx="2160" cy="1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endParaRPr lang="ru-RU" altLang="ru-RU">
                <a:latin typeface="Arial" charset="0"/>
              </a:endParaRPr>
            </a:p>
          </p:txBody>
        </p:sp>
      </p:grpSp>
      <p:sp>
        <p:nvSpPr>
          <p:cNvPr id="20486" name="AutoShape 322"/>
          <p:cNvSpPr>
            <a:spLocks noChangeArrowheads="1"/>
          </p:cNvSpPr>
          <p:nvPr/>
        </p:nvSpPr>
        <p:spPr bwMode="auto">
          <a:xfrm>
            <a:off x="971550" y="5054600"/>
            <a:ext cx="3636963" cy="517525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45720" tIns="22860" rIns="45720" bIns="22860"/>
          <a:lstStyle/>
          <a:p>
            <a:r>
              <a:rPr lang="ru-RU" altLang="ru-RU" sz="1600">
                <a:latin typeface="Arial" charset="0"/>
              </a:rPr>
              <a:t>Корректировка мер защиты</a:t>
            </a:r>
          </a:p>
        </p:txBody>
      </p:sp>
      <p:cxnSp>
        <p:nvCxnSpPr>
          <p:cNvPr id="49" name="Прямая со стрелкой 48"/>
          <p:cNvCxnSpPr>
            <a:stCxn id="20500" idx="4"/>
            <a:endCxn id="20497" idx="0"/>
          </p:cNvCxnSpPr>
          <p:nvPr/>
        </p:nvCxnSpPr>
        <p:spPr>
          <a:xfrm>
            <a:off x="2614613" y="1539875"/>
            <a:ext cx="373062" cy="301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 flipV="1">
            <a:off x="4506913" y="2492375"/>
            <a:ext cx="1001712" cy="2020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20497" idx="2"/>
            <a:endCxn id="20498" idx="0"/>
          </p:cNvCxnSpPr>
          <p:nvPr/>
        </p:nvCxnSpPr>
        <p:spPr>
          <a:xfrm flipH="1">
            <a:off x="2438400" y="2462213"/>
            <a:ext cx="549275" cy="492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28" idx="2"/>
            <a:endCxn id="20486" idx="0"/>
          </p:cNvCxnSpPr>
          <p:nvPr/>
        </p:nvCxnSpPr>
        <p:spPr>
          <a:xfrm>
            <a:off x="2484438" y="4149725"/>
            <a:ext cx="306387" cy="904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20486" idx="3"/>
          </p:cNvCxnSpPr>
          <p:nvPr/>
        </p:nvCxnSpPr>
        <p:spPr>
          <a:xfrm>
            <a:off x="4608513" y="5313363"/>
            <a:ext cx="6556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>
            <a:off x="4506913" y="2014538"/>
            <a:ext cx="1101725" cy="233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AutoShape 305"/>
          <p:cNvSpPr>
            <a:spLocks noChangeArrowheads="1"/>
          </p:cNvSpPr>
          <p:nvPr/>
        </p:nvSpPr>
        <p:spPr bwMode="auto">
          <a:xfrm>
            <a:off x="5608638" y="1196975"/>
            <a:ext cx="3333750" cy="3068638"/>
          </a:xfrm>
          <a:prstGeom prst="flowChartMultidocumen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45720" tIns="22860" rIns="45720" bIns="22860"/>
          <a:lstStyle/>
          <a:p>
            <a:pPr>
              <a:defRPr/>
            </a:pPr>
            <a:r>
              <a:rPr lang="ru-RU" altLang="ru-RU" u="sng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  <a:latin typeface="Arial" charset="0"/>
              </a:rPr>
              <a:t>Особенности</a:t>
            </a:r>
            <a:r>
              <a:rPr lang="ru-RU" altLang="ru-RU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  <a:latin typeface="Arial" charset="0"/>
              </a:rPr>
              <a:t> </a:t>
            </a:r>
            <a:r>
              <a:rPr lang="ru-RU" altLang="ru-RU">
                <a:solidFill>
                  <a:schemeClr val="bg1"/>
                </a:solidFill>
                <a:latin typeface="Arial" charset="0"/>
              </a:rPr>
              <a:t>автоматизации АЭС: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>
                <a:solidFill>
                  <a:schemeClr val="bg1"/>
                </a:solidFill>
                <a:latin typeface="Arial" charset="0"/>
              </a:rPr>
              <a:t>Штатные функции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>
                <a:solidFill>
                  <a:schemeClr val="bg1"/>
                </a:solidFill>
                <a:latin typeface="Arial" charset="0"/>
              </a:rPr>
              <a:t>Скрытые функции</a:t>
            </a:r>
          </a:p>
          <a:p>
            <a:pPr>
              <a:defRPr/>
            </a:pPr>
            <a:r>
              <a:rPr lang="ru-RU" altLang="ru-RU" u="sng">
                <a:solidFill>
                  <a:schemeClr val="bg1"/>
                </a:solidFill>
                <a:effectLst>
                  <a:outerShdw blurRad="38100" dist="38100" dir="2700000" algn="tl">
                    <a:srgbClr val="EEECE1"/>
                  </a:outerShdw>
                </a:effectLst>
                <a:latin typeface="Arial" charset="0"/>
              </a:rPr>
              <a:t>Штатные уязвимости: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>
                <a:solidFill>
                  <a:schemeClr val="bg1"/>
                </a:solidFill>
                <a:latin typeface="Arial" charset="0"/>
              </a:rPr>
              <a:t>Оборудования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>
                <a:solidFill>
                  <a:schemeClr val="bg1"/>
                </a:solidFill>
                <a:latin typeface="Arial" charset="0"/>
              </a:rPr>
              <a:t>ПО,</a:t>
            </a:r>
          </a:p>
          <a:p>
            <a:pPr>
              <a:buFont typeface="Arial" charset="0"/>
              <a:buChar char="•"/>
              <a:defRPr/>
            </a:pPr>
            <a:r>
              <a:rPr lang="ru-RU" altLang="ru-RU">
                <a:solidFill>
                  <a:schemeClr val="bg1"/>
                </a:solidFill>
                <a:latin typeface="Arial" charset="0"/>
              </a:rPr>
              <a:t>линий связи</a:t>
            </a:r>
          </a:p>
        </p:txBody>
      </p:sp>
      <p:sp>
        <p:nvSpPr>
          <p:cNvPr id="20494" name="AutoShape 22"/>
          <p:cNvSpPr>
            <a:spLocks noChangeArrowheads="1"/>
          </p:cNvSpPr>
          <p:nvPr/>
        </p:nvSpPr>
        <p:spPr bwMode="auto">
          <a:xfrm>
            <a:off x="7235825" y="3141663"/>
            <a:ext cx="647700" cy="627062"/>
          </a:xfrm>
          <a:prstGeom prst="irregularSeal2">
            <a:avLst/>
          </a:prstGeom>
          <a:solidFill>
            <a:srgbClr val="D4F31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EA723-C46B-4C41-BD68-127D3C9569EC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7A9DE31-91C7-4F5F-BCD6-2D27985BC64F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1507" name="Номер слайда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74336FC-59B2-45B5-8445-83DE10154F55}" type="slidenum">
              <a:rPr lang="ru-RU" sz="1200">
                <a:solidFill>
                  <a:srgbClr val="898989"/>
                </a:solidFill>
                <a:latin typeface="Calibri" pitchFamily="34" charset="0"/>
              </a:rPr>
              <a:pPr algn="r"/>
              <a:t>8</a:t>
            </a:fld>
            <a:endParaRPr 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1508" name="Text Box 295"/>
          <p:cNvSpPr txBox="1">
            <a:spLocks noChangeArrowheads="1"/>
          </p:cNvSpPr>
          <p:nvPr/>
        </p:nvSpPr>
        <p:spPr bwMode="auto">
          <a:xfrm>
            <a:off x="879475" y="1647825"/>
            <a:ext cx="254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Arial" charset="0"/>
            </a:endParaRPr>
          </a:p>
        </p:txBody>
      </p:sp>
      <p:sp>
        <p:nvSpPr>
          <p:cNvPr id="21509" name="Text Box 298"/>
          <p:cNvSpPr txBox="1">
            <a:spLocks noChangeArrowheads="1"/>
          </p:cNvSpPr>
          <p:nvPr/>
        </p:nvSpPr>
        <p:spPr bwMode="auto">
          <a:xfrm>
            <a:off x="735013" y="280988"/>
            <a:ext cx="7797800" cy="7318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solidFill>
                  <a:schemeClr val="bg1"/>
                </a:solidFill>
                <a:latin typeface="Arial" charset="0"/>
              </a:rPr>
              <a:t>Кибербезопасность (информационная безопасность, ИБ) на этапе </a:t>
            </a:r>
            <a:r>
              <a:rPr lang="ru-RU" altLang="ru-RU" sz="2400" b="1">
                <a:solidFill>
                  <a:schemeClr val="bg1"/>
                </a:solidFill>
                <a:latin typeface="Arial" charset="0"/>
              </a:rPr>
              <a:t>ПУСКО-НАЛАДОЧНЫХ РАБОТ</a:t>
            </a:r>
          </a:p>
        </p:txBody>
      </p:sp>
      <p:grpSp>
        <p:nvGrpSpPr>
          <p:cNvPr id="21510" name="Group 300"/>
          <p:cNvGrpSpPr>
            <a:grpSpLocks noChangeAspect="1"/>
          </p:cNvGrpSpPr>
          <p:nvPr/>
        </p:nvGrpSpPr>
        <p:grpSpPr bwMode="auto">
          <a:xfrm>
            <a:off x="323850" y="981075"/>
            <a:ext cx="8396288" cy="5643563"/>
            <a:chOff x="4670" y="2518"/>
            <a:chExt cx="7300" cy="4909"/>
          </a:xfrm>
        </p:grpSpPr>
        <p:sp>
          <p:nvSpPr>
            <p:cNvPr id="21519" name="AutoShape 301"/>
            <p:cNvSpPr>
              <a:spLocks noChangeAspect="1" noChangeArrowheads="1"/>
            </p:cNvSpPr>
            <p:nvPr/>
          </p:nvSpPr>
          <p:spPr bwMode="auto">
            <a:xfrm>
              <a:off x="4770" y="2518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altLang="ru-RU">
                <a:latin typeface="Arial" charset="0"/>
              </a:endParaRPr>
            </a:p>
          </p:txBody>
        </p:sp>
        <p:sp>
          <p:nvSpPr>
            <p:cNvPr id="11" name="AutoShape 305"/>
            <p:cNvSpPr>
              <a:spLocks noChangeArrowheads="1"/>
            </p:cNvSpPr>
            <p:nvPr/>
          </p:nvSpPr>
          <p:spPr bwMode="auto">
            <a:xfrm>
              <a:off x="8940" y="5548"/>
              <a:ext cx="2900" cy="1879"/>
            </a:xfrm>
            <a:prstGeom prst="flowChartMultidocument">
              <a:avLst/>
            </a:prstGeom>
            <a:solidFill>
              <a:srgbClr val="D4F31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r>
                <a:rPr lang="ru-RU" altLang="ru-RU" u="sng">
                  <a:latin typeface="Arial" charset="0"/>
                </a:rPr>
                <a:t>Реальные меры</a:t>
              </a:r>
            </a:p>
            <a:p>
              <a:r>
                <a:rPr lang="ru-RU" altLang="ru-RU">
                  <a:latin typeface="Arial" charset="0"/>
                </a:rPr>
                <a:t>Политика/меры ИБ АСУ</a:t>
              </a:r>
            </a:p>
            <a:p>
              <a:pPr>
                <a:buFont typeface="Arial" charset="0"/>
                <a:buChar char="•"/>
              </a:pPr>
              <a:r>
                <a:rPr lang="ru-RU" altLang="ru-RU">
                  <a:latin typeface="Arial" charset="0"/>
                </a:rPr>
                <a:t>Спец. Безопаснсти</a:t>
              </a:r>
            </a:p>
            <a:p>
              <a:pPr>
                <a:buFont typeface="Arial" charset="0"/>
                <a:buChar char="•"/>
              </a:pPr>
              <a:r>
                <a:rPr lang="ru-RU" altLang="ru-RU">
                  <a:latin typeface="Arial" charset="0"/>
                </a:rPr>
                <a:t>Охраны</a:t>
              </a:r>
            </a:p>
          </p:txBody>
        </p:sp>
        <p:sp>
          <p:nvSpPr>
            <p:cNvPr id="21521" name="AutoShape 319"/>
            <p:cNvSpPr>
              <a:spLocks noChangeArrowheads="1"/>
            </p:cNvSpPr>
            <p:nvPr/>
          </p:nvSpPr>
          <p:spPr bwMode="auto">
            <a:xfrm>
              <a:off x="5658" y="3392"/>
              <a:ext cx="2624" cy="540"/>
            </a:xfrm>
            <a:prstGeom prst="flowChartPredefinedProcess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r>
                <a:rPr lang="ru-RU" altLang="ru-RU">
                  <a:solidFill>
                    <a:schemeClr val="bg1"/>
                  </a:solidFill>
                  <a:latin typeface="Arial" charset="0"/>
                </a:rPr>
                <a:t>Оценка рисков</a:t>
              </a:r>
            </a:p>
          </p:txBody>
        </p:sp>
        <p:sp>
          <p:nvSpPr>
            <p:cNvPr id="21522" name="AutoShape 320"/>
            <p:cNvSpPr>
              <a:spLocks noChangeArrowheads="1"/>
            </p:cNvSpPr>
            <p:nvPr/>
          </p:nvSpPr>
          <p:spPr bwMode="auto">
            <a:xfrm>
              <a:off x="4939" y="4360"/>
              <a:ext cx="3108" cy="99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r>
                <a:rPr lang="ru-RU" altLang="ru-RU" sz="1400">
                  <a:latin typeface="Arial" charset="0"/>
                </a:rPr>
                <a:t>Есть не допустимые риски?</a:t>
              </a:r>
            </a:p>
          </p:txBody>
        </p:sp>
        <p:sp>
          <p:nvSpPr>
            <p:cNvPr id="21523" name="Text Box 327"/>
            <p:cNvSpPr txBox="1">
              <a:spLocks noChangeArrowheads="1"/>
            </p:cNvSpPr>
            <p:nvPr/>
          </p:nvSpPr>
          <p:spPr bwMode="auto">
            <a:xfrm>
              <a:off x="6600" y="5558"/>
              <a:ext cx="54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r>
                <a:rPr lang="ru-RU" altLang="ru-RU" sz="1600">
                  <a:latin typeface="Arial" charset="0"/>
                </a:rPr>
                <a:t>Да</a:t>
              </a:r>
              <a:endParaRPr lang="ru-RU" altLang="ru-RU" sz="5400">
                <a:latin typeface="Arial" charset="0"/>
              </a:endParaRPr>
            </a:p>
          </p:txBody>
        </p:sp>
        <p:sp>
          <p:nvSpPr>
            <p:cNvPr id="21524" name="AutoShape 334"/>
            <p:cNvSpPr>
              <a:spLocks noChangeArrowheads="1"/>
            </p:cNvSpPr>
            <p:nvPr/>
          </p:nvSpPr>
          <p:spPr bwMode="auto">
            <a:xfrm>
              <a:off x="4670" y="2570"/>
              <a:ext cx="3985" cy="586"/>
            </a:xfrm>
            <a:prstGeom prst="flowChartInputOutput">
              <a:avLst/>
            </a:prstGeom>
            <a:solidFill>
              <a:schemeClr val="tx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r>
                <a:rPr lang="ru-RU" altLang="ru-RU">
                  <a:solidFill>
                    <a:schemeClr val="bg1"/>
                  </a:solidFill>
                  <a:latin typeface="Arial" charset="0"/>
                </a:rPr>
                <a:t>Проектьные + </a:t>
              </a:r>
              <a:r>
                <a:rPr lang="ru-RU" altLang="ru-RU">
                  <a:solidFill>
                    <a:srgbClr val="FF0000"/>
                  </a:solidFill>
                  <a:latin typeface="Arial" charset="0"/>
                </a:rPr>
                <a:t>временные</a:t>
              </a:r>
              <a:r>
                <a:rPr lang="ru-RU" altLang="ru-RU">
                  <a:solidFill>
                    <a:schemeClr val="bg1"/>
                  </a:solidFill>
                  <a:latin typeface="Arial" charset="0"/>
                </a:rPr>
                <a:t> нарушители</a:t>
              </a:r>
            </a:p>
            <a:p>
              <a:endParaRPr lang="ru-RU" altLang="ru-RU">
                <a:latin typeface="Arial" charset="0"/>
              </a:endParaRPr>
            </a:p>
          </p:txBody>
        </p:sp>
        <p:sp>
          <p:nvSpPr>
            <p:cNvPr id="21525" name="Text Box 336"/>
            <p:cNvSpPr txBox="1">
              <a:spLocks noChangeArrowheads="1"/>
            </p:cNvSpPr>
            <p:nvPr/>
          </p:nvSpPr>
          <p:spPr bwMode="auto">
            <a:xfrm>
              <a:off x="6390" y="6658"/>
              <a:ext cx="2160" cy="1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endParaRPr lang="ru-RU" altLang="ru-RU">
                <a:latin typeface="Arial" charset="0"/>
              </a:endParaRPr>
            </a:p>
          </p:txBody>
        </p:sp>
      </p:grpSp>
      <p:sp>
        <p:nvSpPr>
          <p:cNvPr id="21511" name="AutoShape 322"/>
          <p:cNvSpPr>
            <a:spLocks noChangeArrowheads="1"/>
          </p:cNvSpPr>
          <p:nvPr/>
        </p:nvSpPr>
        <p:spPr bwMode="auto">
          <a:xfrm>
            <a:off x="971550" y="5054600"/>
            <a:ext cx="3636963" cy="517525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45720" tIns="22860" rIns="45720" bIns="22860"/>
          <a:lstStyle/>
          <a:p>
            <a:r>
              <a:rPr lang="ru-RU" altLang="ru-RU" sz="1600">
                <a:latin typeface="Arial" charset="0"/>
              </a:rPr>
              <a:t>Корректировка мер защиты</a:t>
            </a:r>
          </a:p>
        </p:txBody>
      </p:sp>
      <p:cxnSp>
        <p:nvCxnSpPr>
          <p:cNvPr id="18" name="Прямая со стрелкой 17"/>
          <p:cNvCxnSpPr>
            <a:stCxn id="21524" idx="4"/>
            <a:endCxn id="21521" idx="0"/>
          </p:cNvCxnSpPr>
          <p:nvPr/>
        </p:nvCxnSpPr>
        <p:spPr>
          <a:xfrm>
            <a:off x="2616200" y="1714500"/>
            <a:ext cx="354013" cy="271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4506913" y="2492375"/>
            <a:ext cx="1101725" cy="23225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21521" idx="2"/>
            <a:endCxn id="21522" idx="0"/>
          </p:cNvCxnSpPr>
          <p:nvPr/>
        </p:nvCxnSpPr>
        <p:spPr>
          <a:xfrm flipH="1">
            <a:off x="2420938" y="2606675"/>
            <a:ext cx="549275" cy="492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21522" idx="2"/>
          </p:cNvCxnSpPr>
          <p:nvPr/>
        </p:nvCxnSpPr>
        <p:spPr>
          <a:xfrm>
            <a:off x="2420938" y="4237038"/>
            <a:ext cx="0" cy="788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1511" idx="3"/>
          </p:cNvCxnSpPr>
          <p:nvPr/>
        </p:nvCxnSpPr>
        <p:spPr>
          <a:xfrm>
            <a:off x="4608513" y="5313363"/>
            <a:ext cx="6556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305"/>
          <p:cNvSpPr>
            <a:spLocks noChangeArrowheads="1"/>
          </p:cNvSpPr>
          <p:nvPr/>
        </p:nvSpPr>
        <p:spPr bwMode="auto">
          <a:xfrm>
            <a:off x="5608638" y="1196975"/>
            <a:ext cx="3333750" cy="3068638"/>
          </a:xfrm>
          <a:prstGeom prst="flowChartMultidocumen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45720" tIns="22860" rIns="45720" bIns="2286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 smtClean="0">
                <a:solidFill>
                  <a:schemeClr val="bg1"/>
                </a:solidFill>
                <a:cs typeface="+mn-cs"/>
              </a:rPr>
              <a:t>Особенности автоматизации АЭС: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chemeClr val="bg1"/>
                </a:solidFill>
                <a:cs typeface="+mn-cs"/>
              </a:rPr>
              <a:t>Штатные функции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chemeClr val="bg1"/>
                </a:solidFill>
                <a:cs typeface="+mn-cs"/>
              </a:rPr>
              <a:t>Скрытые функции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 smtClean="0">
                <a:solidFill>
                  <a:schemeClr val="bg1"/>
                </a:solidFill>
                <a:cs typeface="+mn-cs"/>
              </a:rPr>
              <a:t>Штатные </a:t>
            </a:r>
            <a:r>
              <a:rPr lang="ru-RU" altLang="ru-RU" dirty="0" smtClean="0">
                <a:solidFill>
                  <a:srgbClr val="FF0000"/>
                </a:solidFill>
                <a:cs typeface="+mn-cs"/>
              </a:rPr>
              <a:t>+ временные </a:t>
            </a:r>
            <a:r>
              <a:rPr lang="ru-RU" altLang="ru-RU" dirty="0" smtClean="0">
                <a:solidFill>
                  <a:schemeClr val="bg1"/>
                </a:solidFill>
                <a:cs typeface="+mn-cs"/>
              </a:rPr>
              <a:t>уязвимости: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chemeClr val="bg1"/>
                </a:solidFill>
                <a:cs typeface="+mn-cs"/>
              </a:rPr>
              <a:t>Оборудования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chemeClr val="bg1"/>
                </a:solidFill>
                <a:cs typeface="+mn-cs"/>
              </a:rPr>
              <a:t>ПО,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chemeClr val="bg1"/>
                </a:solidFill>
                <a:cs typeface="+mn-cs"/>
              </a:rPr>
              <a:t>линий связи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 flipH="1">
            <a:off x="4506913" y="2014538"/>
            <a:ext cx="1101725" cy="233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4B2E0-D265-420C-A8ED-030DA63D56F7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CB3981D-FA35-435A-8C87-8DC956BA1BF1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2531" name="Номер слайда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EC267AD-4B56-4D6A-8EBA-E7C30AAACE14}" type="slidenum">
              <a:rPr lang="ru-RU" sz="1200">
                <a:solidFill>
                  <a:srgbClr val="898989"/>
                </a:solidFill>
                <a:latin typeface="Calibri" pitchFamily="34" charset="0"/>
              </a:rPr>
              <a:pPr algn="r"/>
              <a:t>9</a:t>
            </a:fld>
            <a:endParaRPr 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2532" name="Номер слайда 3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97CCAFA-797F-4564-9EB2-FEBBD3C39035}" type="slidenum">
              <a:rPr lang="ru-RU" sz="1200">
                <a:solidFill>
                  <a:srgbClr val="898989"/>
                </a:solidFill>
                <a:latin typeface="Calibri" pitchFamily="34" charset="0"/>
              </a:rPr>
              <a:pPr algn="r"/>
              <a:t>9</a:t>
            </a:fld>
            <a:endParaRPr lang="ru-RU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2533" name="Text Box 295"/>
          <p:cNvSpPr txBox="1">
            <a:spLocks noChangeArrowheads="1"/>
          </p:cNvSpPr>
          <p:nvPr/>
        </p:nvSpPr>
        <p:spPr bwMode="auto">
          <a:xfrm>
            <a:off x="879475" y="1647825"/>
            <a:ext cx="254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Arial" charset="0"/>
            </a:endParaRPr>
          </a:p>
        </p:txBody>
      </p:sp>
      <p:sp>
        <p:nvSpPr>
          <p:cNvPr id="22534" name="Text Box 298"/>
          <p:cNvSpPr txBox="1">
            <a:spLocks noChangeArrowheads="1"/>
          </p:cNvSpPr>
          <p:nvPr/>
        </p:nvSpPr>
        <p:spPr bwMode="auto">
          <a:xfrm>
            <a:off x="735013" y="280988"/>
            <a:ext cx="7797800" cy="7318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solidFill>
                  <a:schemeClr val="bg1"/>
                </a:solidFill>
                <a:latin typeface="Arial" charset="0"/>
              </a:rPr>
              <a:t>Кибербезопасность (информационная безопасность, ИБ) на этапе </a:t>
            </a:r>
            <a:r>
              <a:rPr lang="ru-RU" altLang="ru-RU" sz="2400" b="1">
                <a:solidFill>
                  <a:schemeClr val="bg1"/>
                </a:solidFill>
                <a:latin typeface="Arial" charset="0"/>
              </a:rPr>
              <a:t>ЭКСПЛУАТАЦИИ</a:t>
            </a:r>
          </a:p>
        </p:txBody>
      </p:sp>
      <p:grpSp>
        <p:nvGrpSpPr>
          <p:cNvPr id="22535" name="Group 300"/>
          <p:cNvGrpSpPr>
            <a:grpSpLocks noChangeAspect="1"/>
          </p:cNvGrpSpPr>
          <p:nvPr/>
        </p:nvGrpSpPr>
        <p:grpSpPr bwMode="auto">
          <a:xfrm>
            <a:off x="323850" y="981075"/>
            <a:ext cx="8396288" cy="5643563"/>
            <a:chOff x="4670" y="2518"/>
            <a:chExt cx="7300" cy="4909"/>
          </a:xfrm>
        </p:grpSpPr>
        <p:sp>
          <p:nvSpPr>
            <p:cNvPr id="22544" name="AutoShape 301"/>
            <p:cNvSpPr>
              <a:spLocks noChangeAspect="1" noChangeArrowheads="1"/>
            </p:cNvSpPr>
            <p:nvPr/>
          </p:nvSpPr>
          <p:spPr bwMode="auto">
            <a:xfrm>
              <a:off x="4770" y="2518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altLang="ru-RU">
                <a:latin typeface="Arial" charset="0"/>
              </a:endParaRPr>
            </a:p>
          </p:txBody>
        </p:sp>
        <p:sp>
          <p:nvSpPr>
            <p:cNvPr id="13" name="AutoShape 305"/>
            <p:cNvSpPr>
              <a:spLocks noChangeArrowheads="1"/>
            </p:cNvSpPr>
            <p:nvPr/>
          </p:nvSpPr>
          <p:spPr bwMode="auto">
            <a:xfrm>
              <a:off x="8940" y="5548"/>
              <a:ext cx="2900" cy="1879"/>
            </a:xfrm>
            <a:prstGeom prst="flowChartMultidocument">
              <a:avLst/>
            </a:prstGeom>
            <a:solidFill>
              <a:srgbClr val="D4F31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r>
                <a:rPr lang="ru-RU" altLang="ru-RU" u="sng">
                  <a:latin typeface="Arial" charset="0"/>
                </a:rPr>
                <a:t>Реальные меры</a:t>
              </a:r>
            </a:p>
            <a:p>
              <a:r>
                <a:rPr lang="ru-RU" altLang="ru-RU">
                  <a:latin typeface="Arial" charset="0"/>
                </a:rPr>
                <a:t>Политика/меры ИБ АСУ</a:t>
              </a:r>
            </a:p>
            <a:p>
              <a:pPr>
                <a:buFont typeface="Arial" charset="0"/>
                <a:buChar char="•"/>
              </a:pPr>
              <a:r>
                <a:rPr lang="ru-RU" altLang="ru-RU">
                  <a:latin typeface="Arial" charset="0"/>
                </a:rPr>
                <a:t>Спец. Безопаснсти</a:t>
              </a:r>
            </a:p>
            <a:p>
              <a:pPr>
                <a:buFont typeface="Arial" charset="0"/>
                <a:buChar char="•"/>
              </a:pPr>
              <a:r>
                <a:rPr lang="ru-RU" altLang="ru-RU">
                  <a:latin typeface="Arial" charset="0"/>
                </a:rPr>
                <a:t>Охраны</a:t>
              </a:r>
            </a:p>
          </p:txBody>
        </p:sp>
        <p:sp>
          <p:nvSpPr>
            <p:cNvPr id="22546" name="AutoShape 319"/>
            <p:cNvSpPr>
              <a:spLocks noChangeArrowheads="1"/>
            </p:cNvSpPr>
            <p:nvPr/>
          </p:nvSpPr>
          <p:spPr bwMode="auto">
            <a:xfrm>
              <a:off x="5658" y="3392"/>
              <a:ext cx="2624" cy="540"/>
            </a:xfrm>
            <a:prstGeom prst="flowChartPredefinedProcess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r>
                <a:rPr lang="ru-RU" altLang="ru-RU">
                  <a:solidFill>
                    <a:schemeClr val="bg1"/>
                  </a:solidFill>
                  <a:latin typeface="Arial" charset="0"/>
                </a:rPr>
                <a:t>Оценка рисков</a:t>
              </a:r>
            </a:p>
          </p:txBody>
        </p:sp>
        <p:sp>
          <p:nvSpPr>
            <p:cNvPr id="22547" name="AutoShape 320"/>
            <p:cNvSpPr>
              <a:spLocks noChangeArrowheads="1"/>
            </p:cNvSpPr>
            <p:nvPr/>
          </p:nvSpPr>
          <p:spPr bwMode="auto">
            <a:xfrm>
              <a:off x="4939" y="4360"/>
              <a:ext cx="3108" cy="99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r>
                <a:rPr lang="ru-RU" altLang="ru-RU" sz="1400">
                  <a:latin typeface="Arial" charset="0"/>
                </a:rPr>
                <a:t>Есть не допустимые риски?</a:t>
              </a:r>
            </a:p>
          </p:txBody>
        </p:sp>
        <p:sp>
          <p:nvSpPr>
            <p:cNvPr id="22548" name="Text Box 327"/>
            <p:cNvSpPr txBox="1">
              <a:spLocks noChangeArrowheads="1"/>
            </p:cNvSpPr>
            <p:nvPr/>
          </p:nvSpPr>
          <p:spPr bwMode="auto">
            <a:xfrm>
              <a:off x="6600" y="5558"/>
              <a:ext cx="54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r>
                <a:rPr lang="ru-RU" altLang="ru-RU" sz="1600">
                  <a:latin typeface="Arial" charset="0"/>
                </a:rPr>
                <a:t>Да</a:t>
              </a:r>
              <a:endParaRPr lang="ru-RU" altLang="ru-RU" sz="5400">
                <a:latin typeface="Arial" charset="0"/>
              </a:endParaRPr>
            </a:p>
          </p:txBody>
        </p:sp>
        <p:sp>
          <p:nvSpPr>
            <p:cNvPr id="22549" name="AutoShape 334"/>
            <p:cNvSpPr>
              <a:spLocks noChangeArrowheads="1"/>
            </p:cNvSpPr>
            <p:nvPr/>
          </p:nvSpPr>
          <p:spPr bwMode="auto">
            <a:xfrm>
              <a:off x="4670" y="2570"/>
              <a:ext cx="3983" cy="351"/>
            </a:xfrm>
            <a:prstGeom prst="flowChartInputOutput">
              <a:avLst/>
            </a:prstGeom>
            <a:solidFill>
              <a:srgbClr val="007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r>
                <a:rPr lang="ru-RU" altLang="ru-RU">
                  <a:solidFill>
                    <a:schemeClr val="bg1"/>
                  </a:solidFill>
                  <a:latin typeface="Arial" charset="0"/>
                </a:rPr>
                <a:t>Актуальные нарушители</a:t>
              </a:r>
            </a:p>
            <a:p>
              <a:endParaRPr lang="ru-RU" altLang="ru-RU">
                <a:latin typeface="Arial" charset="0"/>
              </a:endParaRPr>
            </a:p>
          </p:txBody>
        </p:sp>
        <p:sp>
          <p:nvSpPr>
            <p:cNvPr id="22550" name="Text Box 336"/>
            <p:cNvSpPr txBox="1">
              <a:spLocks noChangeArrowheads="1"/>
            </p:cNvSpPr>
            <p:nvPr/>
          </p:nvSpPr>
          <p:spPr bwMode="auto">
            <a:xfrm>
              <a:off x="6390" y="6658"/>
              <a:ext cx="2160" cy="1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45720" tIns="22860" rIns="45720" bIns="22860"/>
            <a:lstStyle/>
            <a:p>
              <a:endParaRPr lang="ru-RU" altLang="ru-RU">
                <a:latin typeface="Arial" charset="0"/>
              </a:endParaRPr>
            </a:p>
          </p:txBody>
        </p:sp>
      </p:grpSp>
      <p:sp>
        <p:nvSpPr>
          <p:cNvPr id="22536" name="AutoShape 322"/>
          <p:cNvSpPr>
            <a:spLocks noChangeArrowheads="1"/>
          </p:cNvSpPr>
          <p:nvPr/>
        </p:nvSpPr>
        <p:spPr bwMode="auto">
          <a:xfrm>
            <a:off x="971550" y="5054600"/>
            <a:ext cx="3636963" cy="517525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45720" tIns="22860" rIns="45720" bIns="22860"/>
          <a:lstStyle/>
          <a:p>
            <a:r>
              <a:rPr lang="ru-RU" altLang="ru-RU" sz="1600">
                <a:latin typeface="Arial" charset="0"/>
              </a:rPr>
              <a:t>Корректировка мер защиты</a:t>
            </a:r>
          </a:p>
        </p:txBody>
      </p:sp>
      <p:cxnSp>
        <p:nvCxnSpPr>
          <p:cNvPr id="20" name="Прямая со стрелкой 19"/>
          <p:cNvCxnSpPr>
            <a:stCxn id="22549" idx="4"/>
            <a:endCxn id="22546" idx="0"/>
          </p:cNvCxnSpPr>
          <p:nvPr/>
        </p:nvCxnSpPr>
        <p:spPr>
          <a:xfrm>
            <a:off x="2614613" y="1444625"/>
            <a:ext cx="355600" cy="541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4506913" y="2492375"/>
            <a:ext cx="1001712" cy="2168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2546" idx="2"/>
            <a:endCxn id="22547" idx="0"/>
          </p:cNvCxnSpPr>
          <p:nvPr/>
        </p:nvCxnSpPr>
        <p:spPr>
          <a:xfrm flipH="1">
            <a:off x="2420938" y="2606675"/>
            <a:ext cx="549275" cy="492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22547" idx="2"/>
          </p:cNvCxnSpPr>
          <p:nvPr/>
        </p:nvCxnSpPr>
        <p:spPr>
          <a:xfrm>
            <a:off x="2420938" y="4237038"/>
            <a:ext cx="0" cy="788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2536" idx="3"/>
          </p:cNvCxnSpPr>
          <p:nvPr/>
        </p:nvCxnSpPr>
        <p:spPr>
          <a:xfrm>
            <a:off x="4608513" y="5313363"/>
            <a:ext cx="6556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utoShape 305"/>
          <p:cNvSpPr>
            <a:spLocks noChangeArrowheads="1"/>
          </p:cNvSpPr>
          <p:nvPr/>
        </p:nvSpPr>
        <p:spPr bwMode="auto">
          <a:xfrm>
            <a:off x="5608638" y="1196975"/>
            <a:ext cx="3333750" cy="3068638"/>
          </a:xfrm>
          <a:prstGeom prst="flowChartMultidocumen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45720" tIns="22860" rIns="45720" bIns="22860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 smtClean="0">
                <a:solidFill>
                  <a:schemeClr val="bg1"/>
                </a:solidFill>
                <a:cs typeface="+mn-cs"/>
              </a:rPr>
              <a:t>Особенности автоматизации АЭС: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chemeClr val="bg1"/>
                </a:solidFill>
                <a:cs typeface="+mn-cs"/>
              </a:rPr>
              <a:t>Штатные функции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chemeClr val="bg1"/>
                </a:solidFill>
                <a:cs typeface="+mn-cs"/>
              </a:rPr>
              <a:t>Скрытые функции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 smtClean="0">
                <a:solidFill>
                  <a:schemeClr val="bg1"/>
                </a:solidFill>
                <a:cs typeface="+mn-cs"/>
              </a:rPr>
              <a:t>Уязвимости штатные + </a:t>
            </a:r>
            <a:r>
              <a:rPr lang="ru-RU" altLang="ru-RU" dirty="0" smtClean="0">
                <a:solidFill>
                  <a:srgbClr val="FF0000"/>
                </a:solidFill>
                <a:cs typeface="+mn-cs"/>
              </a:rPr>
              <a:t>новые</a:t>
            </a:r>
            <a:r>
              <a:rPr lang="ru-RU" altLang="ru-RU" dirty="0" smtClean="0">
                <a:solidFill>
                  <a:schemeClr val="bg1"/>
                </a:solidFill>
                <a:cs typeface="+mn-cs"/>
              </a:rPr>
              <a:t>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chemeClr val="bg1"/>
                </a:solidFill>
                <a:cs typeface="+mn-cs"/>
              </a:rPr>
              <a:t>Оборудования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chemeClr val="bg1"/>
                </a:solidFill>
                <a:cs typeface="+mn-cs"/>
              </a:rPr>
              <a:t>ПО,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altLang="ru-RU" dirty="0" smtClean="0">
                <a:solidFill>
                  <a:schemeClr val="bg1"/>
                </a:solidFill>
                <a:cs typeface="+mn-cs"/>
              </a:rPr>
              <a:t>линий связи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4506913" y="2014538"/>
            <a:ext cx="1101725" cy="233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770</Words>
  <Application>Microsoft Office PowerPoint</Application>
  <PresentationFormat>Экран (4:3)</PresentationFormat>
  <Paragraphs>203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Times New Roman</vt:lpstr>
      <vt:lpstr>Arial</vt:lpstr>
      <vt:lpstr>Calibri</vt:lpstr>
      <vt:lpstr>Тема Office</vt:lpstr>
      <vt:lpstr>Описание и пример применения аналитического инструмента измерения рисков от кибератак КАЛЬКИБЕР для СВБУ АСУ ТП АЭС</vt:lpstr>
      <vt:lpstr>Общая схема кибератаки</vt:lpstr>
      <vt:lpstr>Слайд 3</vt:lpstr>
      <vt:lpstr>Слайд 4</vt:lpstr>
      <vt:lpstr>Определение. Скрытыми функциями объекта будем называть те, что  не входят в перечень штатных функций,  но могут выполняться в силу физических особенностей объекта и наличия возможности внесения изменений в систему управления.</vt:lpstr>
      <vt:lpstr>Слайд 6</vt:lpstr>
      <vt:lpstr>Слайд 7</vt:lpstr>
      <vt:lpstr>Слайд 8</vt:lpstr>
      <vt:lpstr>Слайд 9</vt:lpstr>
      <vt:lpstr>Слайд 10</vt:lpstr>
      <vt:lpstr>Полезные особенности АЭС </vt:lpstr>
      <vt:lpstr>Определение: УГРОЗА</vt:lpstr>
      <vt:lpstr>Определение: Наличие РИСКа от угрозы</vt:lpstr>
      <vt:lpstr>Определение: Величина РИСКАа</vt:lpstr>
      <vt:lpstr>Алгоритм КАЛЬКИБЕР</vt:lpstr>
      <vt:lpstr>Слайд 16</vt:lpstr>
      <vt:lpstr>Слайд 17</vt:lpstr>
      <vt:lpstr>Резюме</vt:lpstr>
      <vt:lpstr>План дальнейшей работы: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нового поколения систем верхнего уровня АСУ ТП АЭС</dc:title>
  <dc:creator>User</dc:creator>
  <cp:lastModifiedBy>User</cp:lastModifiedBy>
  <cp:revision>200</cp:revision>
  <dcterms:created xsi:type="dcterms:W3CDTF">2017-03-14T07:09:50Z</dcterms:created>
  <dcterms:modified xsi:type="dcterms:W3CDTF">2017-05-11T06:16:13Z</dcterms:modified>
</cp:coreProperties>
</file>