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12" r:id="rId2"/>
    <p:sldId id="256" r:id="rId3"/>
    <p:sldId id="258" r:id="rId4"/>
    <p:sldId id="306" r:id="rId5"/>
    <p:sldId id="287" r:id="rId6"/>
    <p:sldId id="292" r:id="rId7"/>
    <p:sldId id="291" r:id="rId8"/>
    <p:sldId id="305" r:id="rId9"/>
    <p:sldId id="307" r:id="rId10"/>
    <p:sldId id="294" r:id="rId11"/>
    <p:sldId id="295" r:id="rId12"/>
    <p:sldId id="308" r:id="rId13"/>
    <p:sldId id="281" r:id="rId14"/>
    <p:sldId id="309" r:id="rId15"/>
    <p:sldId id="310" r:id="rId16"/>
    <p:sldId id="311" r:id="rId17"/>
    <p:sldId id="304" r:id="rId18"/>
    <p:sldId id="298" r:id="rId19"/>
    <p:sldId id="300" r:id="rId20"/>
    <p:sldId id="299" r:id="rId21"/>
    <p:sldId id="302" r:id="rId22"/>
    <p:sldId id="30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5732" autoAdjust="0"/>
  </p:normalViewPr>
  <p:slideViewPr>
    <p:cSldViewPr>
      <p:cViewPr>
        <p:scale>
          <a:sx n="90" d="100"/>
          <a:sy n="90" d="100"/>
        </p:scale>
        <p:origin x="2214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E0373A-9589-48EA-B7FB-2A6DC6FA0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17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373A-9589-48EA-B7FB-2A6DC6FA0D8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7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373A-9589-48EA-B7FB-2A6DC6FA0D8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1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связи с подписанием контракта между Россией и Ираном  на достройку АЭС «Бушер» в середине 90-х годов была поставлена задача создания современной  АСУ ТП для АЭС.</a:t>
            </a:r>
          </a:p>
          <a:p>
            <a:r>
              <a:rPr lang="ru-RU" smtClean="0"/>
              <a:t>При этом были выдвинуты 2 существенных требования:</a:t>
            </a:r>
          </a:p>
          <a:p>
            <a:r>
              <a:rPr lang="ru-RU" smtClean="0"/>
              <a:t>1 Обеспечение выполнения международных норм и требований предъявляемых АСУ ТП для АЭС.</a:t>
            </a:r>
          </a:p>
          <a:p>
            <a:r>
              <a:rPr lang="ru-RU" smtClean="0"/>
              <a:t>2 Отсутствие ограничений на поставляемую продукцию обусловленных эмбарго на поставку высокотехнологичной продукции производства США в Иран </a:t>
            </a:r>
          </a:p>
          <a:p>
            <a:r>
              <a:rPr lang="ru-RU" smtClean="0"/>
              <a:t>Учитывая опыт и задел ИПУ РАН по разработке  АСУ ТП нам было предложено принять участие в этих работах в части создания СВБУ управляющего типы для данного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0429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373A-9589-48EA-B7FB-2A6DC6FA0D8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1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4FF43-7A63-42A1-A7B0-8E7C78BD2E2C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2253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Вместе с БПУ ЭКП выглядит так, как представлено на схеме – модули находятся над стандартными панелями, семь модулей в ряд, по два модуля справа и слева…</a:t>
            </a:r>
          </a:p>
        </p:txBody>
      </p:sp>
      <p:sp>
        <p:nvSpPr>
          <p:cNvPr id="2253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D8EC25-E9D5-40D8-9888-1C31443F03B4}" type="slidenum">
              <a:rPr lang="ru-RU" sz="1200"/>
              <a:pPr algn="r"/>
              <a:t>20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82693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AC3E-0D0B-49F6-A9CB-33699007C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5F50-4747-4F62-BA27-81794E1BA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B787-48CD-4240-8AD5-D27566F46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FDDA-1C72-4888-9A99-78D5F7A56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D72B-14FC-46F1-9434-5B604858A0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6868-7EFC-403A-9F41-02F3AE9CD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15F6-2321-4F20-BF3C-2ACC83792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F50C-3C79-44A7-B1B2-6FB5E1F77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C9F29-67C0-4B6B-A1C2-AD56DE3E1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FB69-82AA-4F34-8E29-E75E25EE6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C03C-AA67-4403-9679-9D37DDD87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28E6-9D5E-4EDE-9EDA-FFBB417B1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88E54-C4D2-4035-B871-A506673EC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F7FEB9-7C5E-410D-A5B8-8D71CD62A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ics.sicpro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440360" y="2725578"/>
            <a:ext cx="6400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ru-RU" sz="2400" kern="0" dirty="0" err="1" smtClean="0"/>
              <a:t>Менгазетдинов</a:t>
            </a:r>
            <a:r>
              <a:rPr lang="ru-RU" sz="2400" kern="0" dirty="0" smtClean="0"/>
              <a:t> Н.Э.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0" y="0"/>
            <a:ext cx="971550" cy="908050"/>
            <a:chOff x="431" y="1071"/>
            <a:chExt cx="1270" cy="1225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31" y="1071"/>
              <a:ext cx="1270" cy="1225"/>
            </a:xfrm>
            <a:prstGeom prst="rect">
              <a:avLst/>
            </a:prstGeom>
            <a:solidFill>
              <a:srgbClr val="FFFFFF"/>
            </a:solidFill>
            <a:ln w="476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6" descr="ipulogo"/>
            <p:cNvPicPr>
              <a:picLocks noChangeAspect="1" noChangeArrowheads="1"/>
            </p:cNvPicPr>
            <p:nvPr/>
          </p:nvPicPr>
          <p:blipFill>
            <a:blip r:embed="rId3" cstate="print"/>
            <a:srcRect l="21587" t="23515" r="20761" b="25113"/>
            <a:stretch>
              <a:fillRect/>
            </a:stretch>
          </p:blipFill>
          <p:spPr bwMode="auto">
            <a:xfrm>
              <a:off x="476" y="1117"/>
              <a:ext cx="1180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755576" y="959125"/>
            <a:ext cx="7772400" cy="1470025"/>
          </a:xfrm>
        </p:spPr>
        <p:txBody>
          <a:bodyPr/>
          <a:lstStyle/>
          <a:p>
            <a:r>
              <a:rPr lang="ru-RU" sz="3200" b="1" dirty="0"/>
              <a:t>АВТОМАТИЗАЦИЯ АТОМНЫХ ЭЛЕКТРОСТАНЦИЙ – ОПЫТ ИПУ РАН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755576" y="4221088"/>
            <a:ext cx="6400800" cy="1752600"/>
          </a:xfrm>
        </p:spPr>
        <p:txBody>
          <a:bodyPr/>
          <a:lstStyle/>
          <a:p>
            <a:pPr algn="l"/>
            <a:r>
              <a:rPr lang="ru-RU" sz="2000" dirty="0"/>
              <a:t>Доклад на семинаре-совещании </a:t>
            </a:r>
            <a:br>
              <a:rPr lang="ru-RU" sz="2000" dirty="0"/>
            </a:br>
            <a:r>
              <a:rPr lang="ru-RU" sz="2000" dirty="0"/>
              <a:t>«СВБУ - прошлое, настоящее и будущее»</a:t>
            </a:r>
          </a:p>
          <a:p>
            <a:pPr algn="l"/>
            <a:r>
              <a:rPr lang="en-US" sz="2000" dirty="0">
                <a:hlinkClick r:id="rId4"/>
              </a:rPr>
              <a:t>http://nics.sicpro.org</a:t>
            </a:r>
            <a:endParaRPr lang="ru-RU" sz="2000" dirty="0"/>
          </a:p>
          <a:p>
            <a:pPr algn="l"/>
            <a:r>
              <a:rPr lang="ru-RU" sz="2000" dirty="0"/>
              <a:t>Москва, ИПУ РАН, 21 марта </a:t>
            </a:r>
            <a:r>
              <a:rPr lang="ru-RU" sz="2000" dirty="0" smtClean="0"/>
              <a:t>2017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89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5" name="Group 21"/>
          <p:cNvGrpSpPr>
            <a:grpSpLocks/>
          </p:cNvGrpSpPr>
          <p:nvPr/>
        </p:nvGrpSpPr>
        <p:grpSpPr bwMode="auto">
          <a:xfrm>
            <a:off x="0" y="0"/>
            <a:ext cx="827088" cy="908050"/>
            <a:chOff x="431" y="1071"/>
            <a:chExt cx="1270" cy="1225"/>
          </a:xfrm>
        </p:grpSpPr>
        <p:sp>
          <p:nvSpPr>
            <p:cNvPr id="12306" name="Rectangle 22"/>
            <p:cNvSpPr>
              <a:spLocks noChangeArrowheads="1"/>
            </p:cNvSpPr>
            <p:nvPr/>
          </p:nvSpPr>
          <p:spPr bwMode="auto">
            <a:xfrm>
              <a:off x="431" y="1071"/>
              <a:ext cx="1270" cy="1225"/>
            </a:xfrm>
            <a:prstGeom prst="rect">
              <a:avLst/>
            </a:prstGeom>
            <a:solidFill>
              <a:srgbClr val="FFFFFF"/>
            </a:solidFill>
            <a:ln w="476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07" name="Picture 23" descr="ipulogo"/>
            <p:cNvPicPr>
              <a:picLocks noChangeAspect="1" noChangeArrowheads="1"/>
            </p:cNvPicPr>
            <p:nvPr/>
          </p:nvPicPr>
          <p:blipFill>
            <a:blip r:embed="rId2" cstate="print"/>
            <a:srcRect l="21587" t="23515" r="20761" b="25113"/>
            <a:stretch>
              <a:fillRect/>
            </a:stretch>
          </p:blipFill>
          <p:spPr bwMode="auto">
            <a:xfrm>
              <a:off x="476" y="1117"/>
              <a:ext cx="1180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2000" b="1" smtClean="0"/>
              <a:t>Объем испытаний и проверок программного обеспечения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68313" y="836613"/>
            <a:ext cx="8064500" cy="3603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Испытания в процессе разработки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68313" y="1557338"/>
            <a:ext cx="8064500" cy="3603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Верификация в ИПУ независимой группой верификации по собственным методикам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68313" y="2276475"/>
            <a:ext cx="8064500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Верификация сторонней организацией (НИКИЭТ) по методикам НИКИЭТ </a:t>
            </a: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4572000" y="2997200"/>
            <a:ext cx="3959225" cy="13684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/>
              <a:t>Испытания на полигоне АСУ ТП</a:t>
            </a:r>
          </a:p>
          <a:p>
            <a:r>
              <a:rPr lang="ru-RU" sz="1400"/>
              <a:t>(г. Электрогорск) сторонней организацией</a:t>
            </a:r>
          </a:p>
          <a:p>
            <a:r>
              <a:rPr lang="ru-RU" sz="1400"/>
              <a:t>по специально разработанным</a:t>
            </a:r>
          </a:p>
          <a:p>
            <a:r>
              <a:rPr lang="ru-RU" sz="1400"/>
              <a:t>методикам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4572000" y="4724400"/>
            <a:ext cx="3959225" cy="576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/>
              <a:t>Испытания на поставочном программно –</a:t>
            </a:r>
          </a:p>
          <a:p>
            <a:r>
              <a:rPr lang="ru-RU" sz="1400"/>
              <a:t>техническом комплексе по методикам ИПУ</a:t>
            </a: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539750" y="2997200"/>
            <a:ext cx="3240088" cy="13684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/>
              <a:t>Испытания на заводах – </a:t>
            </a:r>
          </a:p>
          <a:p>
            <a:r>
              <a:rPr lang="ru-RU" sz="1400"/>
              <a:t>Изготовителях аппаратуры АСУ ТП </a:t>
            </a:r>
          </a:p>
          <a:p>
            <a:r>
              <a:rPr lang="ru-RU" sz="1400"/>
              <a:t>по совместным методикам</a:t>
            </a: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68313" y="5661025"/>
            <a:ext cx="8064500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Испытания на АЭС 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4500563" y="11969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>
            <a:off x="4500563" y="19161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6"/>
          <p:cNvSpPr>
            <a:spLocks noChangeShapeType="1"/>
          </p:cNvSpPr>
          <p:nvPr/>
        </p:nvSpPr>
        <p:spPr bwMode="auto">
          <a:xfrm>
            <a:off x="2195513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7"/>
          <p:cNvSpPr>
            <a:spLocks noChangeShapeType="1"/>
          </p:cNvSpPr>
          <p:nvPr/>
        </p:nvSpPr>
        <p:spPr bwMode="auto">
          <a:xfrm>
            <a:off x="6443663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8"/>
          <p:cNvSpPr>
            <a:spLocks noChangeShapeType="1"/>
          </p:cNvSpPr>
          <p:nvPr/>
        </p:nvSpPr>
        <p:spPr bwMode="auto">
          <a:xfrm>
            <a:off x="6516688" y="43656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9"/>
          <p:cNvSpPr>
            <a:spLocks noChangeShapeType="1"/>
          </p:cNvSpPr>
          <p:nvPr/>
        </p:nvSpPr>
        <p:spPr bwMode="auto">
          <a:xfrm>
            <a:off x="6516688" y="5300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>
            <a:off x="2195513" y="43656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6868-7EFC-403A-9F41-02F3AE9CDAB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60362"/>
          </a:xfrm>
        </p:spPr>
        <p:txBody>
          <a:bodyPr/>
          <a:lstStyle/>
          <a:p>
            <a:pPr eaLnBrk="1" hangingPunct="1"/>
            <a:r>
              <a:rPr lang="ru-RU" sz="1800" b="1" smtClean="0"/>
              <a:t>Этапы разработки СВБУ</a:t>
            </a:r>
          </a:p>
        </p:txBody>
      </p:sp>
      <p:sp>
        <p:nvSpPr>
          <p:cNvPr id="13315" name="Rectangle 20"/>
          <p:cNvSpPr>
            <a:spLocks noChangeArrowheads="1"/>
          </p:cNvSpPr>
          <p:nvPr/>
        </p:nvSpPr>
        <p:spPr bwMode="auto">
          <a:xfrm>
            <a:off x="827088" y="620713"/>
            <a:ext cx="77057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Техническое задание и технический проект</a:t>
            </a:r>
          </a:p>
        </p:txBody>
      </p:sp>
      <p:sp>
        <p:nvSpPr>
          <p:cNvPr id="13316" name="Text Box 26"/>
          <p:cNvSpPr txBox="1">
            <a:spLocks noChangeArrowheads="1"/>
          </p:cNvSpPr>
          <p:nvPr/>
        </p:nvSpPr>
        <p:spPr bwMode="auto">
          <a:xfrm>
            <a:off x="663575" y="1504950"/>
            <a:ext cx="16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Rectangle 27"/>
          <p:cNvSpPr>
            <a:spLocks noChangeArrowheads="1"/>
          </p:cNvSpPr>
          <p:nvPr/>
        </p:nvSpPr>
        <p:spPr bwMode="auto">
          <a:xfrm>
            <a:off x="468313" y="1196975"/>
            <a:ext cx="19431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000" tIns="0" rIns="0" bIns="0" anchor="ctr"/>
          <a:lstStyle/>
          <a:p>
            <a:r>
              <a:rPr lang="ru-RU" sz="1400"/>
              <a:t>Разработка</a:t>
            </a:r>
          </a:p>
          <a:p>
            <a:r>
              <a:rPr lang="ru-RU" sz="1400"/>
              <a:t>операционной</a:t>
            </a:r>
          </a:p>
          <a:p>
            <a:r>
              <a:rPr lang="en-US" sz="1400"/>
              <a:t>c</a:t>
            </a:r>
            <a:r>
              <a:rPr lang="ru-RU" sz="1400"/>
              <a:t>истемы из</a:t>
            </a:r>
          </a:p>
          <a:p>
            <a:r>
              <a:rPr lang="ru-RU" sz="1400"/>
              <a:t>заимствованных</a:t>
            </a:r>
          </a:p>
          <a:p>
            <a:r>
              <a:rPr lang="ru-RU" sz="1400"/>
              <a:t>блоков (СПО </a:t>
            </a:r>
            <a:r>
              <a:rPr lang="en-US" sz="1400"/>
              <a:t>LICS</a:t>
            </a:r>
            <a:r>
              <a:rPr lang="ru-RU" sz="1400"/>
              <a:t>)</a:t>
            </a:r>
          </a:p>
        </p:txBody>
      </p:sp>
      <p:sp>
        <p:nvSpPr>
          <p:cNvPr id="13318" name="Rectangle 29"/>
          <p:cNvSpPr>
            <a:spLocks noChangeArrowheads="1"/>
          </p:cNvSpPr>
          <p:nvPr/>
        </p:nvSpPr>
        <p:spPr bwMode="auto">
          <a:xfrm>
            <a:off x="2700338" y="1196975"/>
            <a:ext cx="1728787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000" tIns="0" rIns="0" bIns="0" anchor="ctr"/>
          <a:lstStyle/>
          <a:p>
            <a:endParaRPr lang="ru-RU" sz="1600"/>
          </a:p>
          <a:p>
            <a:r>
              <a:rPr lang="ru-RU" sz="1400"/>
              <a:t>Разработка</a:t>
            </a:r>
          </a:p>
          <a:p>
            <a:r>
              <a:rPr lang="ru-RU" sz="1400"/>
              <a:t>технических</a:t>
            </a:r>
          </a:p>
          <a:p>
            <a:r>
              <a:rPr lang="ru-RU" sz="1400"/>
              <a:t>средств из</a:t>
            </a:r>
          </a:p>
          <a:p>
            <a:r>
              <a:rPr lang="ru-RU" sz="1400"/>
              <a:t>зарубежных</a:t>
            </a:r>
          </a:p>
          <a:p>
            <a:r>
              <a:rPr lang="ru-RU" sz="1400"/>
              <a:t>комплектующих</a:t>
            </a:r>
          </a:p>
          <a:p>
            <a:endParaRPr lang="ru-RU" sz="1400"/>
          </a:p>
        </p:txBody>
      </p:sp>
      <p:sp>
        <p:nvSpPr>
          <p:cNvPr id="13319" name="Rectangle 30"/>
          <p:cNvSpPr>
            <a:spLocks noChangeArrowheads="1"/>
          </p:cNvSpPr>
          <p:nvPr/>
        </p:nvSpPr>
        <p:spPr bwMode="auto">
          <a:xfrm>
            <a:off x="4787900" y="1196975"/>
            <a:ext cx="17287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000" tIns="0" rIns="0" bIns="0" anchor="ctr"/>
          <a:lstStyle/>
          <a:p>
            <a:r>
              <a:rPr lang="ru-RU" sz="1400"/>
              <a:t>Разработка</a:t>
            </a:r>
          </a:p>
          <a:p>
            <a:r>
              <a:rPr lang="en-US" sz="1400"/>
              <a:t>SCADA</a:t>
            </a:r>
            <a:r>
              <a:rPr lang="ru-RU" sz="1400"/>
              <a:t> –</a:t>
            </a:r>
          </a:p>
          <a:p>
            <a:r>
              <a:rPr lang="ru-RU" sz="1400"/>
              <a:t>системы</a:t>
            </a:r>
          </a:p>
          <a:p>
            <a:r>
              <a:rPr lang="en-US" sz="1400"/>
              <a:t>(</a:t>
            </a:r>
            <a:r>
              <a:rPr lang="ru-RU" sz="1400"/>
              <a:t>РПОиК</a:t>
            </a:r>
            <a:r>
              <a:rPr lang="en-US" sz="1400"/>
              <a:t>)</a:t>
            </a:r>
            <a:endParaRPr lang="ru-RU" sz="1400"/>
          </a:p>
          <a:p>
            <a:endParaRPr lang="ru-RU" sz="1400"/>
          </a:p>
        </p:txBody>
      </p:sp>
      <p:sp>
        <p:nvSpPr>
          <p:cNvPr id="13320" name="Rectangle 31"/>
          <p:cNvSpPr>
            <a:spLocks noChangeArrowheads="1"/>
          </p:cNvSpPr>
          <p:nvPr/>
        </p:nvSpPr>
        <p:spPr bwMode="auto">
          <a:xfrm>
            <a:off x="6732588" y="1196975"/>
            <a:ext cx="1728787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000" tIns="0" rIns="0" bIns="0" anchor="ctr"/>
          <a:lstStyle/>
          <a:p>
            <a:r>
              <a:rPr lang="ru-RU" sz="1400"/>
              <a:t>Разработка</a:t>
            </a:r>
          </a:p>
          <a:p>
            <a:r>
              <a:rPr lang="ru-RU" sz="1400"/>
              <a:t>программного </a:t>
            </a:r>
          </a:p>
          <a:p>
            <a:r>
              <a:rPr lang="ru-RU" sz="1400"/>
              <a:t>обеспечения </a:t>
            </a:r>
          </a:p>
          <a:p>
            <a:r>
              <a:rPr lang="ru-RU" sz="1400"/>
              <a:t>шлюзов</a:t>
            </a:r>
          </a:p>
          <a:p>
            <a:endParaRPr lang="ru-RU" sz="1400"/>
          </a:p>
        </p:txBody>
      </p:sp>
      <p:sp>
        <p:nvSpPr>
          <p:cNvPr id="13321" name="Rectangle 32"/>
          <p:cNvSpPr>
            <a:spLocks noChangeArrowheads="1"/>
          </p:cNvSpPr>
          <p:nvPr/>
        </p:nvSpPr>
        <p:spPr bwMode="auto">
          <a:xfrm>
            <a:off x="468313" y="2636838"/>
            <a:ext cx="80645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Создание представительской части СВБУ на полигоне АСУ ТП (г. Электрогорск), </a:t>
            </a:r>
          </a:p>
          <a:p>
            <a:pPr algn="ctr"/>
            <a:r>
              <a:rPr lang="ru-RU" sz="1400"/>
              <a:t>опытная эксплуатация</a:t>
            </a:r>
          </a:p>
        </p:txBody>
      </p:sp>
      <p:sp>
        <p:nvSpPr>
          <p:cNvPr id="13322" name="Line 33"/>
          <p:cNvSpPr>
            <a:spLocks noChangeShapeType="1"/>
          </p:cNvSpPr>
          <p:nvPr/>
        </p:nvSpPr>
        <p:spPr bwMode="auto">
          <a:xfrm>
            <a:off x="1403350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34"/>
          <p:cNvSpPr>
            <a:spLocks noChangeShapeType="1"/>
          </p:cNvSpPr>
          <p:nvPr/>
        </p:nvSpPr>
        <p:spPr bwMode="auto">
          <a:xfrm>
            <a:off x="3563938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35"/>
          <p:cNvSpPr>
            <a:spLocks noChangeShapeType="1"/>
          </p:cNvSpPr>
          <p:nvPr/>
        </p:nvSpPr>
        <p:spPr bwMode="auto">
          <a:xfrm>
            <a:off x="5651500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>
            <a:off x="7596188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Rectangle 37"/>
          <p:cNvSpPr>
            <a:spLocks noChangeArrowheads="1"/>
          </p:cNvSpPr>
          <p:nvPr/>
        </p:nvSpPr>
        <p:spPr bwMode="auto">
          <a:xfrm>
            <a:off x="468313" y="3357563"/>
            <a:ext cx="39592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/>
              <a:t>Разработка рабочих баз данных</a:t>
            </a:r>
          </a:p>
          <a:p>
            <a:r>
              <a:rPr lang="ru-RU" sz="1400"/>
              <a:t>настроечных параметров для</a:t>
            </a:r>
          </a:p>
          <a:p>
            <a:r>
              <a:rPr lang="ru-RU" sz="1400"/>
              <a:t>интеграции со смежными </a:t>
            </a:r>
          </a:p>
          <a:p>
            <a:r>
              <a:rPr lang="ru-RU" sz="1400"/>
              <a:t>системами.</a:t>
            </a:r>
          </a:p>
          <a:p>
            <a:endParaRPr lang="ru-RU" sz="1400"/>
          </a:p>
          <a:p>
            <a:r>
              <a:rPr lang="ru-RU" sz="1400"/>
              <a:t>Тестирование на предприятиях –</a:t>
            </a:r>
          </a:p>
          <a:p>
            <a:r>
              <a:rPr lang="ru-RU" sz="1400"/>
              <a:t>изготовителях систем АСУ ТП</a:t>
            </a:r>
          </a:p>
        </p:txBody>
      </p:sp>
      <p:sp>
        <p:nvSpPr>
          <p:cNvPr id="13327" name="Rectangle 39"/>
          <p:cNvSpPr>
            <a:spLocks noChangeArrowheads="1"/>
          </p:cNvSpPr>
          <p:nvPr/>
        </p:nvSpPr>
        <p:spPr bwMode="auto">
          <a:xfrm>
            <a:off x="4572000" y="3357563"/>
            <a:ext cx="39592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/>
              <a:t>Изготовление программно – </a:t>
            </a:r>
          </a:p>
          <a:p>
            <a:r>
              <a:rPr lang="ru-RU" sz="1400"/>
              <a:t>технического комплекса (ПТК) в </a:t>
            </a:r>
          </a:p>
          <a:p>
            <a:r>
              <a:rPr lang="ru-RU" sz="1400"/>
              <a:t>НИИИС (г. Нижний Новгород):</a:t>
            </a:r>
          </a:p>
          <a:p>
            <a:r>
              <a:rPr lang="ru-RU" sz="1400"/>
              <a:t>ПТК=ТС+СПО+РПОиК</a:t>
            </a:r>
          </a:p>
          <a:p>
            <a:r>
              <a:rPr lang="ru-RU" sz="1400"/>
              <a:t>Комплексные испытания перед </a:t>
            </a:r>
          </a:p>
          <a:p>
            <a:r>
              <a:rPr lang="ru-RU" sz="1400"/>
              <a:t>поставкой на тестовом примере</a:t>
            </a:r>
          </a:p>
          <a:p>
            <a:r>
              <a:rPr lang="ru-RU" sz="1400"/>
              <a:t>и имитаторах шлюзов</a:t>
            </a:r>
          </a:p>
        </p:txBody>
      </p:sp>
      <p:sp>
        <p:nvSpPr>
          <p:cNvPr id="13328" name="Rectangle 40"/>
          <p:cNvSpPr>
            <a:spLocks noChangeArrowheads="1"/>
          </p:cNvSpPr>
          <p:nvPr/>
        </p:nvSpPr>
        <p:spPr bwMode="auto">
          <a:xfrm>
            <a:off x="468313" y="6165850"/>
            <a:ext cx="8064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Интеграция с АСУ ТП</a:t>
            </a:r>
          </a:p>
        </p:txBody>
      </p:sp>
      <p:sp>
        <p:nvSpPr>
          <p:cNvPr id="13329" name="Rectangle 41"/>
          <p:cNvSpPr>
            <a:spLocks noChangeArrowheads="1"/>
          </p:cNvSpPr>
          <p:nvPr/>
        </p:nvSpPr>
        <p:spPr bwMode="auto">
          <a:xfrm>
            <a:off x="4572000" y="5373688"/>
            <a:ext cx="39592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/>
              <a:t>Поставка на объект</a:t>
            </a:r>
          </a:p>
          <a:p>
            <a:r>
              <a:rPr lang="ru-RU" sz="1400"/>
              <a:t>Автономные испытания</a:t>
            </a:r>
          </a:p>
        </p:txBody>
      </p:sp>
      <p:sp>
        <p:nvSpPr>
          <p:cNvPr id="13330" name="Line 42"/>
          <p:cNvSpPr>
            <a:spLocks noChangeShapeType="1"/>
          </p:cNvSpPr>
          <p:nvPr/>
        </p:nvSpPr>
        <p:spPr bwMode="auto">
          <a:xfrm>
            <a:off x="1403350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43"/>
          <p:cNvSpPr>
            <a:spLocks noChangeShapeType="1"/>
          </p:cNvSpPr>
          <p:nvPr/>
        </p:nvSpPr>
        <p:spPr bwMode="auto">
          <a:xfrm>
            <a:off x="3563938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44"/>
          <p:cNvSpPr>
            <a:spLocks noChangeShapeType="1"/>
          </p:cNvSpPr>
          <p:nvPr/>
        </p:nvSpPr>
        <p:spPr bwMode="auto">
          <a:xfrm>
            <a:off x="5724525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45"/>
          <p:cNvSpPr>
            <a:spLocks noChangeShapeType="1"/>
          </p:cNvSpPr>
          <p:nvPr/>
        </p:nvSpPr>
        <p:spPr bwMode="auto">
          <a:xfrm>
            <a:off x="7596188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46"/>
          <p:cNvSpPr>
            <a:spLocks noChangeShapeType="1"/>
          </p:cNvSpPr>
          <p:nvPr/>
        </p:nvSpPr>
        <p:spPr bwMode="auto">
          <a:xfrm>
            <a:off x="6516688" y="3141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47"/>
          <p:cNvSpPr>
            <a:spLocks noChangeShapeType="1"/>
          </p:cNvSpPr>
          <p:nvPr/>
        </p:nvSpPr>
        <p:spPr bwMode="auto">
          <a:xfrm>
            <a:off x="6516688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48"/>
          <p:cNvSpPr>
            <a:spLocks noChangeShapeType="1"/>
          </p:cNvSpPr>
          <p:nvPr/>
        </p:nvSpPr>
        <p:spPr bwMode="auto">
          <a:xfrm>
            <a:off x="6516688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49"/>
          <p:cNvSpPr>
            <a:spLocks noChangeShapeType="1"/>
          </p:cNvSpPr>
          <p:nvPr/>
        </p:nvSpPr>
        <p:spPr bwMode="auto">
          <a:xfrm>
            <a:off x="2484438" y="515778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3338" name="Group 50"/>
          <p:cNvGrpSpPr>
            <a:grpSpLocks/>
          </p:cNvGrpSpPr>
          <p:nvPr/>
        </p:nvGrpSpPr>
        <p:grpSpPr bwMode="auto">
          <a:xfrm>
            <a:off x="0" y="0"/>
            <a:ext cx="827088" cy="908050"/>
            <a:chOff x="431" y="1071"/>
            <a:chExt cx="1270" cy="1225"/>
          </a:xfrm>
        </p:grpSpPr>
        <p:sp>
          <p:nvSpPr>
            <p:cNvPr id="13339" name="Rectangle 51"/>
            <p:cNvSpPr>
              <a:spLocks noChangeArrowheads="1"/>
            </p:cNvSpPr>
            <p:nvPr/>
          </p:nvSpPr>
          <p:spPr bwMode="auto">
            <a:xfrm>
              <a:off x="431" y="1071"/>
              <a:ext cx="1270" cy="1225"/>
            </a:xfrm>
            <a:prstGeom prst="rect">
              <a:avLst/>
            </a:prstGeom>
            <a:solidFill>
              <a:srgbClr val="FFFFFF"/>
            </a:solidFill>
            <a:ln w="476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40" name="Picture 52" descr="ipulogo"/>
            <p:cNvPicPr>
              <a:picLocks noChangeAspect="1" noChangeArrowheads="1"/>
            </p:cNvPicPr>
            <p:nvPr/>
          </p:nvPicPr>
          <p:blipFill>
            <a:blip r:embed="rId2" cstate="print"/>
            <a:srcRect l="21587" t="23515" r="20761" b="25113"/>
            <a:stretch>
              <a:fillRect/>
            </a:stretch>
          </p:blipFill>
          <p:spPr bwMode="auto">
            <a:xfrm>
              <a:off x="476" y="1117"/>
              <a:ext cx="1180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V-образная модель жизненного цикла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программного обеспечения</a:t>
            </a:r>
            <a:endParaRPr lang="ru-RU" altLang="ru-RU" sz="2000" b="1" dirty="0" smtClean="0"/>
          </a:p>
        </p:txBody>
      </p:sp>
      <p:grpSp>
        <p:nvGrpSpPr>
          <p:cNvPr id="2052" name="Group 21"/>
          <p:cNvGrpSpPr>
            <a:grpSpLocks/>
          </p:cNvGrpSpPr>
          <p:nvPr/>
        </p:nvGrpSpPr>
        <p:grpSpPr bwMode="auto">
          <a:xfrm>
            <a:off x="0" y="0"/>
            <a:ext cx="827088" cy="908050"/>
            <a:chOff x="431" y="1071"/>
            <a:chExt cx="1270" cy="1225"/>
          </a:xfrm>
        </p:grpSpPr>
        <p:sp>
          <p:nvSpPr>
            <p:cNvPr id="2053" name="Rectangle 22"/>
            <p:cNvSpPr>
              <a:spLocks noChangeArrowheads="1"/>
            </p:cNvSpPr>
            <p:nvPr/>
          </p:nvSpPr>
          <p:spPr bwMode="auto">
            <a:xfrm>
              <a:off x="431" y="1071"/>
              <a:ext cx="1270" cy="1225"/>
            </a:xfrm>
            <a:prstGeom prst="rect">
              <a:avLst/>
            </a:prstGeom>
            <a:solidFill>
              <a:srgbClr val="FFFFFF"/>
            </a:solidFill>
            <a:ln w="476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2054" name="Picture 23" descr="ipulogo"/>
            <p:cNvPicPr>
              <a:picLocks noChangeAspect="1" noChangeArrowheads="1"/>
            </p:cNvPicPr>
            <p:nvPr/>
          </p:nvPicPr>
          <p:blipFill>
            <a:blip r:embed="rId3" cstate="print"/>
            <a:srcRect l="21587" t="23515" r="20761" b="25113"/>
            <a:stretch>
              <a:fillRect/>
            </a:stretch>
          </p:blipFill>
          <p:spPr bwMode="auto">
            <a:xfrm>
              <a:off x="476" y="1117"/>
              <a:ext cx="1180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171157"/>
              </p:ext>
            </p:extLst>
          </p:nvPr>
        </p:nvGraphicFramePr>
        <p:xfrm>
          <a:off x="24617" y="1143401"/>
          <a:ext cx="8723847" cy="516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icture" r:id="rId4" imgW="9540720" imgH="5694840" progId="Word.Picture.8">
                  <p:embed/>
                </p:oleObj>
              </mc:Choice>
              <mc:Fallback>
                <p:oleObj name="Picture" r:id="rId4" imgW="9540720" imgH="5694840" progId="Word.Pictur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7" y="1143401"/>
                        <a:ext cx="8723847" cy="5161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6868-7EFC-403A-9F41-02F3AE9CDAB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86FF7-B8B4-41CB-8997-C5E191799573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706437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Стадии и состояния разработки</a:t>
            </a:r>
            <a:r>
              <a:rPr lang="en-US" sz="2400" dirty="0" smtClean="0"/>
              <a:t> </a:t>
            </a:r>
            <a:r>
              <a:rPr lang="ru-RU" sz="2400" dirty="0" smtClean="0"/>
              <a:t>РБД и интеграции СВБУ</a:t>
            </a:r>
          </a:p>
        </p:txBody>
      </p:sp>
      <p:graphicFrame>
        <p:nvGraphicFramePr>
          <p:cNvPr id="34981" name="Group 165"/>
          <p:cNvGraphicFramePr>
            <a:graphicFrameLocks noGrp="1"/>
          </p:cNvGraphicFramePr>
          <p:nvPr>
            <p:ph type="tbl" idx="1"/>
          </p:nvPr>
        </p:nvGraphicFramePr>
        <p:xfrm>
          <a:off x="395288" y="1125538"/>
          <a:ext cx="8229600" cy="4573780"/>
        </p:xfrm>
        <a:graphic>
          <a:graphicData uri="http://schemas.openxmlformats.org/drawingml/2006/table">
            <a:tbl>
              <a:tblPr/>
              <a:tblGrid>
                <a:gridCol w="442912"/>
                <a:gridCol w="4824413"/>
                <a:gridCol w="1511300"/>
                <a:gridCol w="1450975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Этапы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проектов для АЭС «Бушер-1»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проектов для АЭС «Куданкулам» ЭБ1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промежуточных проектов для тестирования  на этапах интеграции с низовыми ПТК  и генерации документации по перечням входных выходных сигналов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(без учета НСБ, ЛКЦ, НКЦ, СВСУ)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исходных проектов, используемых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создания инсталляционных проектов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промежуточных проектов, используемых при тестировании штатных видеокадров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проектов промежуточных связей, используемых при  объединении проектов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финишных инсталляционных проектов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верх 5"/>
          <p:cNvSpPr/>
          <p:nvPr/>
        </p:nvSpPr>
        <p:spPr>
          <a:xfrm>
            <a:off x="2357422" y="2449506"/>
            <a:ext cx="1928826" cy="2928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</a:rPr>
              <a:t>SCADA-</a:t>
            </a:r>
            <a:r>
              <a:rPr lang="ru-RU" sz="2000" i="1" dirty="0">
                <a:solidFill>
                  <a:schemeClr val="tx1"/>
                </a:solidFill>
              </a:rPr>
              <a:t>система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88" y="1500188"/>
            <a:ext cx="49291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РБД</a:t>
            </a:r>
          </a:p>
        </p:txBody>
      </p:sp>
      <p:sp>
        <p:nvSpPr>
          <p:cNvPr id="10" name="Овал 9"/>
          <p:cNvSpPr/>
          <p:nvPr/>
        </p:nvSpPr>
        <p:spPr>
          <a:xfrm>
            <a:off x="4929190" y="2428868"/>
            <a:ext cx="3286148" cy="407196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r">
              <a:defRPr/>
            </a:pPr>
            <a:r>
              <a:rPr lang="ru-RU" i="1" dirty="0">
                <a:solidFill>
                  <a:schemeClr val="tx1"/>
                </a:solidFill>
              </a:rPr>
              <a:t>  </a:t>
            </a:r>
            <a:endParaRPr lang="en-US" i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2000" i="1" dirty="0">
                <a:solidFill>
                  <a:schemeClr val="tx1"/>
                </a:solidFill>
              </a:rPr>
              <a:t>CALS-</a:t>
            </a:r>
            <a:r>
              <a:rPr lang="ru-RU" sz="2000" i="1" dirty="0">
                <a:solidFill>
                  <a:schemeClr val="tx1"/>
                </a:solidFill>
              </a:rPr>
              <a:t>технология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4786314" y="2449506"/>
            <a:ext cx="1928826" cy="2928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0" bIns="36000"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</a:rPr>
              <a:t>полуавтоматизированные </a:t>
            </a:r>
            <a:r>
              <a:rPr lang="ru-RU" sz="2000" i="1" dirty="0">
                <a:solidFill>
                  <a:schemeClr val="tx1"/>
                </a:solidFill>
              </a:rPr>
              <a:t>процедуры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88" y="5378450"/>
            <a:ext cx="49291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задание на разработку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57200" y="404813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Процессы разработки и изменения РБД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CFB69-82AA-4F34-8E29-E75E25EE609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2492375" y="2071688"/>
            <a:ext cx="4041775" cy="3529012"/>
            <a:chOff x="1611" y="918"/>
            <a:chExt cx="2424" cy="2544"/>
          </a:xfrm>
        </p:grpSpPr>
        <p:sp>
          <p:nvSpPr>
            <p:cNvPr id="9222" name="_s1028"/>
            <p:cNvSpPr>
              <a:spLocks noChangeArrowheads="1" noTextEdit="1"/>
            </p:cNvSpPr>
            <p:nvPr/>
          </p:nvSpPr>
          <p:spPr bwMode="auto">
            <a:xfrm>
              <a:off x="1935" y="918"/>
              <a:ext cx="1847" cy="18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8 w 21600"/>
                <a:gd name="T19" fmla="*/ 3158 h 21600"/>
                <a:gd name="T20" fmla="*/ 18442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9223" name="_s1029"/>
            <p:cNvSpPr>
              <a:spLocks noChangeArrowheads="1" noTextEdit="1"/>
            </p:cNvSpPr>
            <p:nvPr/>
          </p:nvSpPr>
          <p:spPr bwMode="auto">
            <a:xfrm rot="7200000">
              <a:off x="2188" y="1356"/>
              <a:ext cx="1847" cy="18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8 w 21600"/>
                <a:gd name="T19" fmla="*/ 3158 h 21600"/>
                <a:gd name="T20" fmla="*/ 18442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9224" name="_s1030"/>
            <p:cNvSpPr>
              <a:spLocks noChangeArrowheads="1" noTextEdit="1"/>
            </p:cNvSpPr>
            <p:nvPr/>
          </p:nvSpPr>
          <p:spPr bwMode="auto">
            <a:xfrm rot="-7200000">
              <a:off x="1682" y="1356"/>
              <a:ext cx="1847" cy="18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8 w 21600"/>
                <a:gd name="T19" fmla="*/ 3158 h 21600"/>
                <a:gd name="T20" fmla="*/ 18442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9225" name="_s1031"/>
            <p:cNvSpPr>
              <a:spLocks noChangeArrowheads="1"/>
            </p:cNvSpPr>
            <p:nvPr/>
          </p:nvSpPr>
          <p:spPr bwMode="auto">
            <a:xfrm>
              <a:off x="3286" y="1333"/>
              <a:ext cx="741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/>
                <a:t>разработка </a:t>
              </a:r>
            </a:p>
            <a:p>
              <a:pPr algn="ctr"/>
              <a:r>
                <a:rPr lang="ru-RU"/>
                <a:t>(коррекция)</a:t>
              </a:r>
            </a:p>
          </p:txBody>
        </p:sp>
        <p:sp>
          <p:nvSpPr>
            <p:cNvPr id="9226" name="_s1032"/>
            <p:cNvSpPr>
              <a:spLocks noChangeArrowheads="1"/>
            </p:cNvSpPr>
            <p:nvPr/>
          </p:nvSpPr>
          <p:spPr bwMode="auto">
            <a:xfrm>
              <a:off x="2489" y="2721"/>
              <a:ext cx="741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/>
                <a:t>испытания</a:t>
              </a:r>
            </a:p>
          </p:txBody>
        </p:sp>
        <p:sp>
          <p:nvSpPr>
            <p:cNvPr id="9227" name="_s1033"/>
            <p:cNvSpPr>
              <a:spLocks noChangeArrowheads="1"/>
            </p:cNvSpPr>
            <p:nvPr/>
          </p:nvSpPr>
          <p:spPr bwMode="auto">
            <a:xfrm>
              <a:off x="1611" y="1364"/>
              <a:ext cx="741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/>
                <a:t>задание на разработку </a:t>
              </a:r>
            </a:p>
            <a:p>
              <a:pPr algn="ctr"/>
              <a:r>
                <a:rPr lang="ru-RU"/>
                <a:t>(изменение)</a:t>
              </a:r>
            </a:p>
          </p:txBody>
        </p:sp>
      </p:grp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457200" y="404813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Этапы разработки и эксплуатации РБД</a:t>
            </a:r>
          </a:p>
        </p:txBody>
      </p:sp>
      <p:sp>
        <p:nvSpPr>
          <p:cNvPr id="13" name="Круговая стрелка 12"/>
          <p:cNvSpPr/>
          <p:nvPr/>
        </p:nvSpPr>
        <p:spPr>
          <a:xfrm rot="9000000">
            <a:off x="1587500" y="1119188"/>
            <a:ext cx="5748338" cy="5799137"/>
          </a:xfrm>
          <a:prstGeom prst="circularArrow">
            <a:avLst>
              <a:gd name="adj1" fmla="val 7189"/>
              <a:gd name="adj2" fmla="val 683002"/>
              <a:gd name="adj3" fmla="val 678834"/>
              <a:gd name="adj4" fmla="val 5486045"/>
              <a:gd name="adj5" fmla="val 5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21" name="_s1031"/>
          <p:cNvSpPr>
            <a:spLocks noChangeArrowheads="1"/>
          </p:cNvSpPr>
          <p:nvPr/>
        </p:nvSpPr>
        <p:spPr bwMode="auto">
          <a:xfrm>
            <a:off x="7429500" y="3114675"/>
            <a:ext cx="1235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/>
              <a:t>верификация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5D72B-14FC-46F1-9434-5B604858A06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подготовки данных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</a:rPr>
              <a:t>автоматизированное внесение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изменений в регламентированном объеме в РБД СВБУ;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автоматизированное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</a:rPr>
              <a:t>внесение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изменений в документацию СВБУ;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- проверка (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</a:rPr>
              <a:t>валидация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) РБД после внесения изменений с помощью имитатора СВБУ;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- передача изменений в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</a:rPr>
              <a:t>общеблочный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 сервер СВБУ;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- работа с долговременными  архивами СВБУ.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6868-7EFC-403A-9F41-02F3AE9CDAB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C819CB-4794-4BD2-B22F-D5928D986918}" type="slidenum">
              <a:rPr lang="ru-RU" smtClean="0"/>
              <a:pPr/>
              <a:t>17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714375"/>
          <a:ext cx="7643813" cy="5240021"/>
        </p:xfrm>
        <a:graphic>
          <a:graphicData uri="http://schemas.openxmlformats.org/drawingml/2006/table">
            <a:tbl>
              <a:tblPr/>
              <a:tblGrid>
                <a:gridCol w="963613"/>
                <a:gridCol w="608012"/>
                <a:gridCol w="500063"/>
                <a:gridCol w="500062"/>
                <a:gridCol w="571500"/>
                <a:gridCol w="571500"/>
                <a:gridCol w="785813"/>
                <a:gridCol w="714375"/>
                <a:gridCol w="714375"/>
                <a:gridCol w="714375"/>
                <a:gridCol w="1000125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 технических средств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 технологического объекта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 процессора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ОЗУ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HDD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рабочих  станций 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серверов вкл. резерв.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кол-во обрабатываемых сигналов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аналоговых сигналов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дискретных сигналов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векторных сигналов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выходных сигналов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СВБУ АЭС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Бушер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 МГц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256-512 МБ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ГБ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148275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9975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51186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67768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17490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УИК -47 АЭС «Бушер»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 МГц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256-512 Мбайт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ГБ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5374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1978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1171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2225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СВБУ АЭС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Куданкулам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1400 -1600 МГц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512 -2000 Мбайт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140 -160  Гбайт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204646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10943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77838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76418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20200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СВСУ АЭС «Куданкулам»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1400 -1600 МГц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512 -2000 Мбайт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140 -160  Гбайт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75640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7653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36559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31422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 СКУ ХВО АЭС «Куданкулам» 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 МГц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 Мбайт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  Гбайт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7370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5822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 СКУ КХНП  АЭС «Куданкулам» 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 МГц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 Мбайт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  Гбайт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2897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</a:t>
                      </a:r>
                    </a:p>
                  </a:txBody>
                  <a:tcPr marL="42696" marR="42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1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539580" anchor="ctr">
            <a:spAutoFit/>
          </a:bodyPr>
          <a:lstStyle/>
          <a:p>
            <a:pPr indent="450850"/>
            <a:r>
              <a:rPr lang="ru-RU" sz="1200" b="1">
                <a:cs typeface="Times New Roman" pitchFamily="18" charset="0"/>
              </a:rPr>
              <a:t>Количественные характеристики проектов на основе программной платформы РПОиК </a:t>
            </a:r>
            <a:endParaRPr lang="ru-RU" sz="800"/>
          </a:p>
          <a:p>
            <a:pPr indent="450850" eaLnBrk="0" hangingPunct="0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1D450A-2994-4A98-BB5E-A7898BB6FE0C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5363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25EA1"/>
                </a:solidFill>
              </a:rPr>
              <a:t>Программно-технические средства ПТК верхнего уровня:</a:t>
            </a:r>
            <a:r>
              <a:rPr lang="en-US" sz="2000" b="1" smtClean="0">
                <a:solidFill>
                  <a:srgbClr val="025EA1"/>
                </a:solidFill>
              </a:rPr>
              <a:t> </a:t>
            </a:r>
            <a:r>
              <a:rPr lang="ru-RU" sz="2000" b="1" smtClean="0">
                <a:solidFill>
                  <a:srgbClr val="025EA1"/>
                </a:solidFill>
              </a:rPr>
              <a:t>серверы</a:t>
            </a:r>
          </a:p>
        </p:txBody>
      </p:sp>
      <p:graphicFrame>
        <p:nvGraphicFramePr>
          <p:cNvPr id="26704" name="Group 8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978025"/>
                <a:gridCol w="1503363"/>
                <a:gridCol w="1662112"/>
                <a:gridCol w="1423988"/>
                <a:gridCol w="1662112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АЭС «Бушер‑1»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АЭС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Калининская-3</a:t>
                      </a: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АЭС Куданкулам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АЭС «Ростов-2»,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Калининская -4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Тип процессора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Pentium III –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Alpha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21264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– 2 шт.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LV Xeon  – 2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 Itanium 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Объём кэш-памяти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256 Кб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 (8) Мб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Кб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Мб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Тактовая частота процессора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864 МГц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1250 (1000)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Гц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1600 МГц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1600 МГц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Объём ОЗУ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512 Мб – 2 шт.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 Гб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 Гб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Гб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Объем памяти накопителя на жёстком магнитном диске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 Гб – 2 шт. (1шт.)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18.2 Гб – 4 шт.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(36 Гб – 2 шт.)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 Гб – 2 шт 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 Мб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6x7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 Гб 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Связь с ЛВС СВБУ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(2) канала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100BaseFX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(3) каналов 10/100Base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T/TX;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(2) канала 100Base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FX;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(1 канал 10/100/1000Base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T/TX)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канала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1000 Base-LX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 каналов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1000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Base-SX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Установленная операционная система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LICS 2.0.6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OpenVMS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LICS 1000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Open VMS 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4" descr="СВБУ Бушер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57188"/>
            <a:ext cx="8715375" cy="5768975"/>
          </a:xfrm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E5C95B-3B41-43D9-AB74-BA27C2E599F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Ж-З_внедр"/>
          <p:cNvPicPr>
            <a:picLocks noChangeAspect="1" noChangeArrowheads="1"/>
          </p:cNvPicPr>
          <p:nvPr/>
        </p:nvPicPr>
        <p:blipFill rotWithShape="1">
          <a:blip r:embed="rId3"/>
          <a:srcRect l="1163" t="6636" b="4493"/>
          <a:stretch/>
        </p:blipFill>
        <p:spPr bwMode="auto">
          <a:xfrm>
            <a:off x="0" y="942148"/>
            <a:ext cx="903763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0" y="0"/>
            <a:ext cx="971550" cy="908050"/>
            <a:chOff x="431" y="1071"/>
            <a:chExt cx="1270" cy="1225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431" y="1071"/>
              <a:ext cx="1270" cy="1225"/>
            </a:xfrm>
            <a:prstGeom prst="rect">
              <a:avLst/>
            </a:prstGeom>
            <a:solidFill>
              <a:srgbClr val="FFFFFF"/>
            </a:solidFill>
            <a:ln w="476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04" name="Picture 6" descr="ipulogo"/>
            <p:cNvPicPr>
              <a:picLocks noChangeAspect="1" noChangeArrowheads="1"/>
            </p:cNvPicPr>
            <p:nvPr/>
          </p:nvPicPr>
          <p:blipFill>
            <a:blip r:embed="rId4" cstate="print"/>
            <a:srcRect l="21587" t="23515" r="20761" b="25113"/>
            <a:stretch>
              <a:fillRect/>
            </a:stretch>
          </p:blipFill>
          <p:spPr bwMode="auto">
            <a:xfrm>
              <a:off x="476" y="1117"/>
              <a:ext cx="1180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915F6-2321-4F20-BF3C-2ACC837921A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2A7DA-4803-48B1-872A-2CBDF202DB46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1571625" y="5929313"/>
            <a:ext cx="623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БПУ – общий вид с экраном коллективного пользования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23850" y="1412875"/>
            <a:ext cx="12096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Зона  по системам безопасности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195513" y="1500188"/>
            <a:ext cx="138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/>
              <a:t>Зона реакторной</a:t>
            </a:r>
          </a:p>
          <a:p>
            <a:pPr algn="ctr"/>
            <a:r>
              <a:rPr lang="ru-RU" sz="1200"/>
              <a:t> установки (РУ)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4143375" y="1500188"/>
            <a:ext cx="133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/>
              <a:t>Зона групповой </a:t>
            </a:r>
          </a:p>
          <a:p>
            <a:pPr algn="ctr"/>
            <a:r>
              <a:rPr lang="ru-RU" sz="1200"/>
              <a:t>работы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786438" y="1471613"/>
            <a:ext cx="136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/>
              <a:t>Зона турбинного</a:t>
            </a:r>
          </a:p>
          <a:p>
            <a:pPr algn="ctr"/>
            <a:r>
              <a:rPr lang="ru-RU" sz="1200"/>
              <a:t> отделения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7397750" y="1341438"/>
            <a:ext cx="1670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Зона обобщенной</a:t>
            </a:r>
          </a:p>
          <a:p>
            <a:r>
              <a:rPr lang="ru-RU" sz="1200"/>
              <a:t> информации по </a:t>
            </a:r>
          </a:p>
          <a:p>
            <a:r>
              <a:rPr lang="ru-RU" sz="1200"/>
              <a:t>радиационной </a:t>
            </a:r>
          </a:p>
          <a:p>
            <a:r>
              <a:rPr lang="ru-RU" sz="1200"/>
              <a:t>обстановке и пожару</a:t>
            </a:r>
          </a:p>
        </p:txBody>
      </p:sp>
      <p:pic>
        <p:nvPicPr>
          <p:cNvPr id="1741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238375"/>
            <a:ext cx="87407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71438"/>
            <a:ext cx="8229600" cy="857250"/>
          </a:xfrm>
        </p:spPr>
        <p:txBody>
          <a:bodyPr/>
          <a:lstStyle/>
          <a:p>
            <a:pPr eaLnBrk="1" hangingPunct="1"/>
            <a:r>
              <a:rPr lang="ru-RU" sz="2800" smtClean="0"/>
              <a:t>Вариант ЭКП для СВБУ АЭС «Бушер»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8A5E56-E73E-4973-AD57-D75189F99971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8435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25EA1"/>
                </a:solidFill>
              </a:rPr>
              <a:t>Программно-технические средства ПТК верхнего уровня:</a:t>
            </a:r>
            <a:r>
              <a:rPr lang="en-US" sz="2000" b="1" smtClean="0">
                <a:solidFill>
                  <a:srgbClr val="025EA1"/>
                </a:solidFill>
              </a:rPr>
              <a:t> </a:t>
            </a:r>
            <a:r>
              <a:rPr lang="ru-RU" sz="2000" b="1" smtClean="0">
                <a:solidFill>
                  <a:srgbClr val="025EA1"/>
                </a:solidFill>
              </a:rPr>
              <a:t>серверы</a:t>
            </a:r>
          </a:p>
        </p:txBody>
      </p:sp>
      <p:graphicFrame>
        <p:nvGraphicFramePr>
          <p:cNvPr id="26704" name="Group 8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978025"/>
                <a:gridCol w="1503363"/>
                <a:gridCol w="1662112"/>
                <a:gridCol w="1423988"/>
                <a:gridCol w="1662112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АЭС «Бушер‑1»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АЭС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Калининская-3</a:t>
                      </a: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АЭС Куданкулам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АЭС «Ростов-2»,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Калининская -4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Тип процессора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Pentium III –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Alpha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21264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– 2 шт.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LV Xeon  – 2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 Itanium 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Объём кэш-памяти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256 Кб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 (8) Мб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Кб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Мб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Тактовая частота процессора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864 МГц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1250 (1000)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Гц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1600 МГц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1600 МГц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Объём ОЗУ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512 Мб – 2 шт.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 Гб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 Гб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Гб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Объем памяти накопителя на жёстком магнитном диске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 Гб – 2 шт. (1шт.)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18.2 Гб – 4 шт.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(36 Гб – 2 шт.)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 Гб – 2 шт 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 Мб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6x7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 Гб 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Связь с ЛВС СВБУ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(2) канала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100BaseFX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(3) каналов 10/100Base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T/TX;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(2) канала 100Base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FX;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(1 канал 10/100/1000Base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T/TX)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канала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1000 Base-LX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 каналов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1000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Base-SX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Установленная операционная система</a:t>
                      </a: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LICS 2.0.6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OpenVMS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LICS 1000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Open VMS 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0074" marR="80074" marT="40037" marB="400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35AEFF-6E91-4E86-ADE5-F8FFA5F6A4E4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u="sng" smtClean="0"/>
              <a:t>Основные научные и практические достижения</a:t>
            </a:r>
            <a:r>
              <a:rPr lang="ru-RU" smtClean="0"/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1400" smtClean="0"/>
              <a:t>Исследован и обобщен отечественный и зарубежный опыт организации управления АЭС на основе средств вычислительной техники и программного обеспечения, сформулированы цели и задачи системы верхнего блочного уровня (СВБУ) как центральной интегрирующей части АСУ ТП АЭС, проведено техническое проектирование системы, разработаны методы и средства обеспечения компьютеризированного человеко-машинного интерфейса.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AutoNum type="arabicPeriod" startAt="2"/>
            </a:pPr>
            <a:r>
              <a:rPr lang="ru-RU" sz="1400" smtClean="0"/>
              <a:t>Разработана, испытана и внедрена новая универсальная информационная технология создания СВБУ, которая является лицензионно-чистой, полностью отечественной, включает все без исключения компоненты: операционную систему, SCADA-систему, интегрирующее программное обеспечение, САПР и проблемно-ориентированную CALS-технологию.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2"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AutoNum type="arabicPeriod" startAt="3"/>
            </a:pPr>
            <a:r>
              <a:rPr lang="ru-RU" sz="1400" smtClean="0"/>
              <a:t>Предложены, обоснованы, сконструированы и запущены в производство новые компьютерные технические средства повышенной надежности и устойчивости к внешним воздействиям, которые включают в свой состав автоматизированные рабочие места операторов, серверы обработки информации, коммутационное оборудование и линии локальной вычислительной сети. Это позволило решить проблему комплектации системы техническими средствами российского производства, наладить выпуск имеющего необходимые характеристики оборудования на отечественных предприятиях. 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3"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4.	Впервые в отечественной практике при разработке оборудования для АЭС были применены методики обеспечения качества,  верификации и валидации, рекомендованные МАГАТЭ и соответствующие мировым стандартам. Для испытаний СВБУ был создан уникальный испытательный полигон, на котором были развернуты реальные элементы АСУ ТП и СВБУ, математические модели и специально-разработанные измерительные системы.</a:t>
            </a:r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0" y="0"/>
            <a:ext cx="827088" cy="908050"/>
            <a:chOff x="431" y="1071"/>
            <a:chExt cx="1270" cy="1225"/>
          </a:xfrm>
        </p:grpSpPr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431" y="1071"/>
              <a:ext cx="1270" cy="1225"/>
            </a:xfrm>
            <a:prstGeom prst="rect">
              <a:avLst/>
            </a:prstGeom>
            <a:solidFill>
              <a:srgbClr val="FFFFFF"/>
            </a:solidFill>
            <a:ln w="476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463" name="Picture 6" descr="ipulogo"/>
            <p:cNvPicPr>
              <a:picLocks noChangeAspect="1" noChangeArrowheads="1"/>
            </p:cNvPicPr>
            <p:nvPr/>
          </p:nvPicPr>
          <p:blipFill>
            <a:blip r:embed="rId2" cstate="print"/>
            <a:srcRect l="21587" t="23515" r="20761" b="25113"/>
            <a:stretch>
              <a:fillRect/>
            </a:stretch>
          </p:blipFill>
          <p:spPr bwMode="auto">
            <a:xfrm>
              <a:off x="476" y="1117"/>
              <a:ext cx="1180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0" y="0"/>
            <a:ext cx="971550" cy="908050"/>
            <a:chOff x="431" y="1071"/>
            <a:chExt cx="1270" cy="1225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431" y="1071"/>
              <a:ext cx="1270" cy="1225"/>
            </a:xfrm>
            <a:prstGeom prst="rect">
              <a:avLst/>
            </a:prstGeom>
            <a:solidFill>
              <a:srgbClr val="FFFFFF"/>
            </a:solidFill>
            <a:ln w="476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7" name="Picture 6" descr="ipulogo"/>
            <p:cNvPicPr>
              <a:picLocks noChangeAspect="1" noChangeArrowheads="1"/>
            </p:cNvPicPr>
            <p:nvPr/>
          </p:nvPicPr>
          <p:blipFill>
            <a:blip r:embed="rId3" cstate="print"/>
            <a:srcRect l="21587" t="23515" r="20761" b="25113"/>
            <a:stretch>
              <a:fillRect/>
            </a:stretch>
          </p:blipFill>
          <p:spPr bwMode="auto">
            <a:xfrm>
              <a:off x="476" y="1117"/>
              <a:ext cx="1180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История вопроса.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u="sng" dirty="0" smtClean="0"/>
              <a:t>Создание систем верхнего блочного уровня для АЭС «</a:t>
            </a:r>
            <a:r>
              <a:rPr lang="ru-RU" sz="2400" u="sng" dirty="0" err="1" smtClean="0"/>
              <a:t>Бушер</a:t>
            </a:r>
            <a:r>
              <a:rPr lang="ru-RU" sz="2400" u="sng" dirty="0" smtClean="0"/>
              <a:t>»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91512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ИПУ РАН впервые  в России разработал и защитил перед </a:t>
            </a:r>
            <a:r>
              <a:rPr lang="ru-RU" sz="1600" dirty="0" err="1" smtClean="0"/>
              <a:t>Инозаказчиком</a:t>
            </a:r>
            <a:r>
              <a:rPr lang="ru-RU" sz="1600" dirty="0" smtClean="0"/>
              <a:t>  Технический проект (ТП) компьютеризированной системы верхнего блочного уровня управления (СВБУ) АСУ ТП АЭС класса 3НУ, на основании которого были созданы: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2002 – Открытая операционная система  </a:t>
            </a:r>
            <a:r>
              <a:rPr lang="en-US" sz="1600" dirty="0" smtClean="0"/>
              <a:t>LICS</a:t>
            </a:r>
            <a:r>
              <a:rPr lang="ru-RU" sz="1600" dirty="0" smtClean="0"/>
              <a:t>, принятая для применения на АЭС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2003 – Прикладная программная платформа «Рабочее программное  обеспечение и Конфигуратор», принятая для применения на АЭС.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2003 – Программно-технические средства (ПТС) и программно-технический комплекс (ПТК)  СВБУ АСУ ТП АЭС «</a:t>
            </a:r>
            <a:r>
              <a:rPr lang="ru-RU" sz="1600" dirty="0" err="1" smtClean="0"/>
              <a:t>Бушер</a:t>
            </a:r>
            <a:r>
              <a:rPr lang="ru-RU" sz="1600" dirty="0" smtClean="0"/>
              <a:t>»  (разработчик и поставщик НИИИС).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2004 – 2005 – проведен полный комплекс испытаний СВБУ АСУ ТП АЭС «</a:t>
            </a:r>
            <a:r>
              <a:rPr lang="ru-RU" sz="1600" dirty="0" err="1" smtClean="0"/>
              <a:t>Бушер</a:t>
            </a:r>
            <a:r>
              <a:rPr lang="ru-RU" sz="1600" dirty="0" smtClean="0"/>
              <a:t>» на полигонах ЭНИЦ и НИИИС и осуществлена  поставка ПТК на площадку АЭС «</a:t>
            </a:r>
            <a:r>
              <a:rPr lang="ru-RU" sz="1600" dirty="0" err="1" smtClean="0"/>
              <a:t>Бушер</a:t>
            </a:r>
            <a:r>
              <a:rPr lang="ru-RU" sz="1600" dirty="0" smtClean="0"/>
              <a:t>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2006 – было проведено на площадке включение  СВБУ АСУ ТП АЭС «</a:t>
            </a:r>
            <a:r>
              <a:rPr lang="ru-RU" sz="1600" dirty="0" err="1" smtClean="0"/>
              <a:t>Бушер</a:t>
            </a:r>
            <a:r>
              <a:rPr lang="ru-RU" sz="1600" dirty="0" smtClean="0"/>
              <a:t>» и начата интеграция с низовыми ПТК (СВБУ было готово к подключению низовых ПТК первым)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С момента включения практически все пусконаладочные работы, как в части АСУ ТП, так и в части опробования технологического  оборудования нормальной эксплуатации  осуществлялось через СВБУ.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До  настоящего  времени  СВБУ функционирует без остановки, АЭС находится в эксплуатации.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6868-7EFC-403A-9F41-02F3AE9CDAB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30A8D-B492-41E4-9FB7-973D41B73CC4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6147" name="Picture 3" descr="FIG2-1"/>
          <p:cNvPicPr>
            <a:picLocks noChangeAspect="1" noChangeArrowheads="1"/>
          </p:cNvPicPr>
          <p:nvPr/>
        </p:nvPicPr>
        <p:blipFill rotWithShape="1">
          <a:blip r:embed="rId2"/>
          <a:srcRect l="9205" t="11103" r="9221" b="10196"/>
          <a:stretch/>
        </p:blipFill>
        <p:spPr bwMode="auto">
          <a:xfrm>
            <a:off x="179512" y="124544"/>
            <a:ext cx="8208913" cy="61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0" y="0"/>
            <a:ext cx="971550" cy="908050"/>
            <a:chOff x="431" y="1071"/>
            <a:chExt cx="1270" cy="1225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431" y="1071"/>
              <a:ext cx="1270" cy="1225"/>
            </a:xfrm>
            <a:prstGeom prst="rect">
              <a:avLst/>
            </a:prstGeom>
            <a:solidFill>
              <a:srgbClr val="FFFFFF"/>
            </a:solidFill>
            <a:ln w="476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5" name="Picture 6" descr="ipulogo"/>
            <p:cNvPicPr>
              <a:picLocks noChangeAspect="1" noChangeArrowheads="1"/>
            </p:cNvPicPr>
            <p:nvPr/>
          </p:nvPicPr>
          <p:blipFill>
            <a:blip r:embed="rId2" cstate="print"/>
            <a:srcRect l="21587" t="23515" r="20761" b="25113"/>
            <a:stretch>
              <a:fillRect/>
            </a:stretch>
          </p:blipFill>
          <p:spPr bwMode="auto">
            <a:xfrm>
              <a:off x="476" y="1117"/>
              <a:ext cx="1180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История вопроса.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u="sng" dirty="0" smtClean="0"/>
              <a:t>Создание систем верхнего блочного уровня для АЭС «</a:t>
            </a:r>
            <a:r>
              <a:rPr lang="ru-RU" sz="2400" u="sng" dirty="0" err="1" smtClean="0"/>
              <a:t>Куданкулам</a:t>
            </a:r>
            <a:r>
              <a:rPr lang="ru-RU" sz="2400" u="sng" dirty="0" smtClean="0"/>
              <a:t>»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18487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2001 – «Технический проект» для Инозаказчика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2005 – Начало работ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2007 – сдача-приемка программно-технического комплекса СВБУ1-го энергоблока Инозаказчику в России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2009 – сдача-приемка программно-технического комплекса СВСУ и СРВПЭ 1-го энергоблока Инозаказчику в России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С момента включения СВБУ на площадке практически все пусконаладочные работы, как в части АСУ ТП, так и в части опробования технологического  оборудования нормальной эксплуатации энергоблока №1 осуществлялось через СВБУ силами Инозаказчика.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В настоящее время энергоблок №1 выведен на 100% мощности.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2011 – сдача-приемка программно-технического комплекса СВБУ и СРВПЭ 2-го энергоблока Инозаказчику в России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В настоящее время силами Инозаказчика ведется подготовка энергоблоке №2 к вводу в действие.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6868-7EFC-403A-9F41-02F3AE9CDAB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C5F489-7E9F-4F67-A6B9-F95FC5EAECA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287338"/>
          </a:xfrm>
        </p:spPr>
        <p:txBody>
          <a:bodyPr/>
          <a:lstStyle/>
          <a:p>
            <a:pPr eaLnBrk="1" hangingPunct="1"/>
            <a:r>
              <a:rPr lang="ru-RU" sz="2400" smtClean="0"/>
              <a:t>Структурная схема СВБУ АЭС «Куданкулам»</a:t>
            </a:r>
          </a:p>
        </p:txBody>
      </p:sp>
      <p:pic>
        <p:nvPicPr>
          <p:cNvPr id="8196" name="Picture 6" descr="Стр Схема 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81075"/>
            <a:ext cx="8208963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5209E-DF4E-4036-87F1-4797C12872B2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9219" name="Picture 2" descr="Приложение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61950"/>
            <a:ext cx="88773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Стр Схема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857625"/>
            <a:ext cx="296068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Стр Схема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857625"/>
            <a:ext cx="296068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 </a:t>
            </a:r>
          </a:p>
          <a:p>
            <a:pPr eaLnBrk="1" hangingPunct="1">
              <a:buFontTx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sp>
        <p:nvSpPr>
          <p:cNvPr id="1028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/>
              <a:t>Структура и состав программного обеспечения </a:t>
            </a:r>
          </a:p>
        </p:txBody>
      </p:sp>
      <p:sp>
        <p:nvSpPr>
          <p:cNvPr id="102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BCB8B2-25F6-4447-9072-D39803CE6F90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357438" y="1785938"/>
          <a:ext cx="440055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4764564" imgH="4499253" progId="Visio.Drawing.11">
                  <p:embed/>
                </p:oleObj>
              </mc:Choice>
              <mc:Fallback>
                <p:oleObj name="Visio" r:id="rId3" imgW="4764564" imgH="44992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785938"/>
                        <a:ext cx="4400550" cy="415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Структура логических связей СВБУ</a:t>
            </a:r>
          </a:p>
        </p:txBody>
      </p:sp>
      <p:pic>
        <p:nvPicPr>
          <p:cNvPr id="10243" name="Содержимое 9" descr="Лог схема СВБУ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1613" y="1600200"/>
            <a:ext cx="6200775" cy="4525963"/>
          </a:xfrm>
        </p:spPr>
      </p:pic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AA051F-7A4A-4F9D-9D6D-5E31CE640918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docl_21032017 MNE</Template>
  <TotalTime>23</TotalTime>
  <Words>1527</Words>
  <Application>Microsoft Office PowerPoint</Application>
  <PresentationFormat>Экран (4:3)</PresentationFormat>
  <Paragraphs>348</Paragraphs>
  <Slides>22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Оформление по умолчанию</vt:lpstr>
      <vt:lpstr>Visio</vt:lpstr>
      <vt:lpstr>Microsoft Word Picture</vt:lpstr>
      <vt:lpstr>АВТОМАТИЗАЦИЯ АТОМНЫХ ЭЛЕКТРОСТАНЦИЙ – ОПЫТ ИПУ РАН </vt:lpstr>
      <vt:lpstr>Презентация PowerPoint</vt:lpstr>
      <vt:lpstr>История вопроса.  Создание систем верхнего блочного уровня для АЭС «Бушер»</vt:lpstr>
      <vt:lpstr>Презентация PowerPoint</vt:lpstr>
      <vt:lpstr>История вопроса.  Создание систем верхнего блочного уровня для АЭС «Куданкулам»</vt:lpstr>
      <vt:lpstr>Структурная схема СВБУ АЭС «Куданкулам»</vt:lpstr>
      <vt:lpstr>Презентация PowerPoint</vt:lpstr>
      <vt:lpstr>Структура и состав программного обеспечения </vt:lpstr>
      <vt:lpstr>Структура логических связей СВБУ</vt:lpstr>
      <vt:lpstr>Объем испытаний и проверок программного обеспечения</vt:lpstr>
      <vt:lpstr>Этапы разработки СВБУ</vt:lpstr>
      <vt:lpstr>V-образная модель жизненного цикла программного обеспечения</vt:lpstr>
      <vt:lpstr>Стадии и состояния разработки РБД и интеграции СВБУ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Программно-технические средства ПТК верхнего уровня: серверы</vt:lpstr>
      <vt:lpstr>Презентация PowerPoint</vt:lpstr>
      <vt:lpstr>Вариант ЭКП для СВБУ АЭС «Бушер»</vt:lpstr>
      <vt:lpstr>Программно-технические средства ПТК верхнего уровня: серверы</vt:lpstr>
      <vt:lpstr>Основные научные и практические достижения </vt:lpstr>
    </vt:vector>
  </TitlesOfParts>
  <Company>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Zharko</dc:creator>
  <cp:lastModifiedBy>Elena Zharko</cp:lastModifiedBy>
  <cp:revision>4</cp:revision>
  <dcterms:created xsi:type="dcterms:W3CDTF">2017-04-05T20:12:23Z</dcterms:created>
  <dcterms:modified xsi:type="dcterms:W3CDTF">2017-04-05T20:35:44Z</dcterms:modified>
</cp:coreProperties>
</file>