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0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89" r:id="rId36"/>
    <p:sldId id="292" r:id="rId37"/>
    <p:sldId id="291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8BE91-C262-45BA-A162-721D91341944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B5F60-F33E-438A-ABCA-1137AFAEB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242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5F60-F33E-438A-ABCA-1137AFAEB00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872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5F60-F33E-438A-ABCA-1137AFAEB00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40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5F60-F33E-438A-ABCA-1137AFAEB00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69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D6F4614-9EFC-4D27-867D-E1E8F5B9092E}" type="datetime1">
              <a:rPr lang="ru-RU" smtClean="0"/>
              <a:t>17.03.2017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6B2300F-2C36-4B89-AB3E-E470E5CA6A9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ru-RU" smtClean="0"/>
              <a:t>Институт проблем управления им. В.А. Трапезникова Российской академии наук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C1BA7-10ED-46EC-96E4-D6FB1AC8BB38}" type="datetime1">
              <a:rPr lang="ru-RU" smtClean="0"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Институт проблем управления им. В.А. Трапезникова Российской академии наук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B2300F-2C36-4B89-AB3E-E470E5CA6A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DA3E81-5ECC-414B-8656-741957711F5D}" type="datetime1">
              <a:rPr lang="ru-RU" smtClean="0"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Институт проблем управления им. В.А. Трапезникова Российской академии наук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B2300F-2C36-4B89-AB3E-E470E5CA6A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84FDC6-DFC5-4959-84E1-4B9DE50A7265}" type="datetime1">
              <a:rPr lang="ru-RU" smtClean="0"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Институт проблем управления им. В.А. Трапезникова Российской академии наук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B2300F-2C36-4B89-AB3E-E470E5CA6A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2FE3A51-48DE-4D47-9785-434DA251B942}" type="datetime1">
              <a:rPr lang="ru-RU" smtClean="0"/>
              <a:t>17.03.2017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6B2300F-2C36-4B89-AB3E-E470E5CA6A9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ru-RU" smtClean="0"/>
              <a:t>Институт проблем управления им. В.А. Трапезникова Российской академии наук</a:t>
            </a: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4F2CA3-2975-43AF-B1DD-7E88CECA4A52}" type="datetime1">
              <a:rPr lang="ru-RU" smtClean="0"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Институт проблем управления им. В.А. Трапезникова Российской академии наук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6B2300F-2C36-4B89-AB3E-E470E5CA6A9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230427-38D9-4F46-94D3-B8BE1AA16D67}" type="datetime1">
              <a:rPr lang="ru-RU" smtClean="0"/>
              <a:t>17.03.2017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Институт проблем управления им. В.А. Трапезникова Российской академии наук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6B2300F-2C36-4B89-AB3E-E470E5CA6A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EC21F8-1506-44EA-83BE-911F8E8E5A78}" type="datetime1">
              <a:rPr lang="ru-RU" smtClean="0"/>
              <a:t>17.03.2017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Институт проблем управления им. В.А. Трапезникова Российской академии наук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B2300F-2C36-4B89-AB3E-E470E5CA6A9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95B58D-4137-4C62-818C-8CFFCFF314ED}" type="datetime1">
              <a:rPr lang="ru-RU" smtClean="0"/>
              <a:t>17.03.2017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Институт проблем управления им. В.А. Трапезникова Российской академии наук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B2300F-2C36-4B89-AB3E-E470E5CA6A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4225F5C-4057-4F74-BD8C-FE36DE55331A}" type="datetime1">
              <a:rPr lang="ru-RU" smtClean="0"/>
              <a:t>17.03.2017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6B2300F-2C36-4B89-AB3E-E470E5CA6A9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ru-RU" smtClean="0"/>
              <a:t>Институт проблем управления им. В.А. Трапезникова Российской академии наук</a:t>
            </a: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CE24363-5EE4-4099-85B7-251B6A0E262C}" type="datetime1">
              <a:rPr lang="ru-RU" smtClean="0"/>
              <a:t>17.03.2017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6B2300F-2C36-4B89-AB3E-E470E5CA6A9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ru-RU" smtClean="0"/>
              <a:t>Институт проблем управления им. В.А. Трапезникова Российской академии наук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r>
              <a:rPr lang="ru-RU" smtClean="0"/>
              <a:t>Институт проблем управления им. В.А. Трапезникова Российской академии наук</a:t>
            </a: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E18726F-9DB0-4AA8-80FD-5D72CE01A80B}" type="datetime1">
              <a:rPr lang="ru-RU" smtClean="0"/>
              <a:t>17.03.2017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6B2300F-2C36-4B89-AB3E-E470E5CA6A9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nics.sicpro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1.wdp"/><Relationship Id="rId9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6.pn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3.gif"/><Relationship Id="rId4" Type="http://schemas.openxmlformats.org/officeDocument/2006/relationships/image" Target="../media/image7.png"/><Relationship Id="rId9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4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nics.sicpro.org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6864" cy="1656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Концепция нового поколения систем верхнего уровня АСУ ТП АЭС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780928"/>
            <a:ext cx="6400800" cy="3312368"/>
          </a:xfrm>
        </p:spPr>
        <p:txBody>
          <a:bodyPr>
            <a:normAutofit/>
          </a:bodyPr>
          <a:lstStyle/>
          <a:p>
            <a:r>
              <a:rPr lang="ru-RU" dirty="0" smtClean="0"/>
              <a:t>Доклад на семинаре-совещании «СВБУ - прошлое, настоящее и будущее»</a:t>
            </a:r>
          </a:p>
          <a:p>
            <a:r>
              <a:rPr lang="en-US" dirty="0" smtClean="0">
                <a:hlinkClick r:id="rId2"/>
              </a:rPr>
              <a:t>http://nics.sicpro.org</a:t>
            </a:r>
            <a:endParaRPr lang="ru-RU" dirty="0" smtClean="0"/>
          </a:p>
          <a:p>
            <a:r>
              <a:rPr lang="ru-RU" dirty="0" smtClean="0"/>
              <a:t>Докладчик д.т.н. </a:t>
            </a:r>
            <a:r>
              <a:rPr lang="ru-RU" dirty="0" err="1" smtClean="0"/>
              <a:t>Полетыкин</a:t>
            </a:r>
            <a:r>
              <a:rPr lang="ru-RU" dirty="0" smtClean="0"/>
              <a:t> А.Г.</a:t>
            </a:r>
          </a:p>
          <a:p>
            <a:r>
              <a:rPr lang="ru-RU" dirty="0" smtClean="0"/>
              <a:t>Москва, ИПУ РАН</a:t>
            </a:r>
            <a:r>
              <a:rPr lang="ru-RU" dirty="0" smtClean="0"/>
              <a:t>, 21 марта </a:t>
            </a:r>
            <a:r>
              <a:rPr lang="ru-RU" dirty="0" smtClean="0"/>
              <a:t>2017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49280"/>
            <a:ext cx="725487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732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06090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Текущее </a:t>
            </a:r>
            <a:r>
              <a:rPr lang="ru-RU" sz="2800" dirty="0"/>
              <a:t>состояние и прогноз развития вычислительной техники для АСУ ТП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1612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Дисплеи </a:t>
            </a:r>
            <a:r>
              <a:rPr lang="ru-RU" sz="2400" dirty="0"/>
              <a:t>широкого формата и высокого разрешения</a:t>
            </a:r>
            <a:r>
              <a:rPr lang="ru-RU" sz="2400" dirty="0" smtClean="0"/>
              <a:t>: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до </a:t>
            </a:r>
            <a:r>
              <a:rPr lang="ru-RU" sz="2400" dirty="0" smtClean="0"/>
              <a:t>85'‘ с </a:t>
            </a:r>
            <a:r>
              <a:rPr lang="en-US" sz="2400" dirty="0" smtClean="0"/>
              <a:t>UHD </a:t>
            </a:r>
            <a:r>
              <a:rPr lang="en-US" sz="2400" dirty="0"/>
              <a:t>(4</a:t>
            </a:r>
            <a:r>
              <a:rPr lang="ru-RU" sz="2400" dirty="0"/>
              <a:t>К) - </a:t>
            </a:r>
            <a:r>
              <a:rPr lang="ru-RU" sz="2400" dirty="0" smtClean="0"/>
              <a:t>разрешение</a:t>
            </a:r>
            <a:r>
              <a:rPr lang="ru-RU" sz="2400" dirty="0"/>
              <a:t>м</a:t>
            </a:r>
            <a:r>
              <a:rPr lang="ru-RU" sz="2400" dirty="0" smtClean="0"/>
              <a:t> 3840*2180</a:t>
            </a:r>
            <a:endParaRPr lang="ru-RU" sz="240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010661" y="6267612"/>
            <a:ext cx="7309048" cy="2743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Институт проблем управления им. В.А. Трапезникова Российской академии наук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300F-2C36-4B89-AB3E-E470E5CA6A90}" type="slidenum">
              <a:rPr lang="ru-RU" smtClean="0"/>
              <a:t>10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19872" y="3429000"/>
            <a:ext cx="54726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Достаточно одного </a:t>
            </a:r>
            <a:r>
              <a:rPr lang="ru-RU" dirty="0"/>
              <a:t>дисплея 44'‘ </a:t>
            </a:r>
            <a:r>
              <a:rPr lang="ru-RU" dirty="0" smtClean="0"/>
              <a:t>на один АРМ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49" y="3973706"/>
            <a:ext cx="44577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5"/>
          <p:cNvSpPr/>
          <p:nvPr/>
        </p:nvSpPr>
        <p:spPr>
          <a:xfrm rot="1385937">
            <a:off x="5240291" y="2758679"/>
            <a:ext cx="1456429" cy="400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6" y="6093296"/>
            <a:ext cx="588643" cy="505070"/>
          </a:xfrm>
          <a:prstGeom prst="rect">
            <a:avLst/>
          </a:prstGeom>
          <a:effectLst>
            <a:outerShdw blurRad="50800" dist="50800" sx="106000" sy="106000" algn="ctr" rotWithShape="0">
              <a:schemeClr val="bg1">
                <a:alpha val="7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601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7931224" cy="11087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Интернет</a:t>
            </a:r>
            <a:r>
              <a:rPr lang="ru-RU" sz="2000" dirty="0"/>
              <a:t>, беспроводные технологии и мобильные устройства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003711" y="6208671"/>
            <a:ext cx="7372335" cy="27432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Институт проблем управления им. В.А. Трапезникова Российской академии наук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300F-2C36-4B89-AB3E-E470E5CA6A90}" type="slidenum">
              <a:rPr lang="ru-RU" smtClean="0"/>
              <a:t>11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45" y="3545797"/>
            <a:ext cx="3312368" cy="227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11255" y="4941168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Э</a:t>
            </a:r>
            <a:r>
              <a:rPr lang="ru-RU" sz="1400" dirty="0" smtClean="0"/>
              <a:t>то позволит </a:t>
            </a:r>
            <a:r>
              <a:rPr lang="ru-RU" sz="1400" dirty="0"/>
              <a:t>качественно повысить информационную оснащенность </a:t>
            </a:r>
            <a:r>
              <a:rPr lang="ru-RU" sz="1400" dirty="0" smtClean="0"/>
              <a:t>работников, повысить контроль за их состоянием и исполнением ими обязанностей.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09880" y="2547731"/>
            <a:ext cx="4352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Технологии оказали качественное влияние на поведенческую культуру </a:t>
            </a:r>
            <a:r>
              <a:rPr lang="ru-RU" dirty="0" smtClean="0"/>
              <a:t>людей.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944394" y="2454711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Доступ к информации «здесь и сейчас» - основное эргономическое требование.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4036107" y="3127658"/>
            <a:ext cx="948458" cy="187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>
            <a:spLocks noChangeAspect="1"/>
          </p:cNvSpPr>
          <p:nvPr/>
        </p:nvSpPr>
        <p:spPr>
          <a:xfrm>
            <a:off x="1466806" y="1952145"/>
            <a:ext cx="1152000" cy="5010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WiFi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36107" y="1929971"/>
            <a:ext cx="7751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NFC</a:t>
            </a:r>
            <a:endParaRPr lang="ru-RU" sz="2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67335" y="3764260"/>
            <a:ext cx="36004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Предлагается оснастить оперативный персонал мобильными устройствами и для связи с  АСУ, персоналом АЭС и выхода в </a:t>
            </a:r>
            <a:r>
              <a:rPr lang="ru-RU" sz="1400" dirty="0" smtClean="0"/>
              <a:t>Интернет</a:t>
            </a:r>
            <a:r>
              <a:rPr lang="ru-RU" sz="1400" dirty="0" smtClean="0"/>
              <a:t>. </a:t>
            </a:r>
            <a:endParaRPr lang="ru-RU" sz="1400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6228184" y="3332464"/>
            <a:ext cx="288032" cy="426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215" y="4651476"/>
            <a:ext cx="347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06090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Текущее </a:t>
            </a:r>
            <a:r>
              <a:rPr lang="ru-RU" sz="2800" dirty="0"/>
              <a:t>состояние и прогноз развития вычислительной техники для АСУ ТП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71800" y="1624401"/>
            <a:ext cx="10517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18000">
                  <a:solidFill>
                    <a:srgbClr val="F3A447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Li-Fi</a:t>
            </a:r>
            <a:r>
              <a:rPr lang="en-US" sz="5400" b="1" dirty="0">
                <a:ln w="18000">
                  <a:solidFill>
                    <a:srgbClr val="F3A447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6" y="6093296"/>
            <a:ext cx="588643" cy="505070"/>
          </a:xfrm>
          <a:prstGeom prst="rect">
            <a:avLst/>
          </a:prstGeom>
          <a:effectLst>
            <a:outerShdw blurRad="50800" dist="50800" sx="106000" sy="106000" algn="ctr" rotWithShape="0">
              <a:schemeClr val="bg1">
                <a:alpha val="7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016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412777"/>
            <a:ext cx="4320480" cy="1685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Люди</a:t>
            </a:r>
            <a:r>
              <a:rPr lang="ru-RU" sz="2000" dirty="0"/>
              <a:t>, оснащенные контактными устройствами, могут включаться в качестве объектов в автоматизированные системы управления.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115616" y="6309320"/>
            <a:ext cx="7381056" cy="27432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Институт проблем управления им. В.А. Трапезникова Российской академии наук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300F-2C36-4B89-AB3E-E470E5CA6A90}" type="slidenum">
              <a:rPr lang="ru-RU" smtClean="0"/>
              <a:t>12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960440" cy="161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0384" y="3431024"/>
            <a:ext cx="871296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В СВБУ-2 предлагается оснастить оперативный персонал контактными устройствами и </a:t>
            </a:r>
          </a:p>
          <a:p>
            <a:r>
              <a:rPr lang="ru-RU" sz="1700" dirty="0" smtClean="0"/>
              <a:t>ввести новые задачи: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700" u="sng" dirty="0" smtClean="0"/>
              <a:t>Контроль </a:t>
            </a:r>
            <a:r>
              <a:rPr lang="ru-RU" sz="1700" u="sng" dirty="0"/>
              <a:t>состава, физического состояния и местоположения оперативного персонала АЭС, </a:t>
            </a:r>
            <a:endParaRPr lang="ru-RU" sz="1700" u="sng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700" u="sng" dirty="0" smtClean="0"/>
              <a:t>Диагностика </a:t>
            </a:r>
            <a:r>
              <a:rPr lang="ru-RU" sz="1700" u="sng" dirty="0"/>
              <a:t>состояния персонала по медицинским показателям: пульс, давление, физическая активность. </a:t>
            </a:r>
            <a:endParaRPr lang="ru-RU" sz="1700" u="sng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700" u="sng" dirty="0" smtClean="0"/>
              <a:t>Пассивное </a:t>
            </a:r>
            <a:r>
              <a:rPr lang="ru-RU" sz="1700" u="sng" dirty="0"/>
              <a:t>информирование персонала АЭС: вибрация, звук, </a:t>
            </a:r>
            <a:r>
              <a:rPr lang="ru-RU" sz="1700" u="sng" dirty="0" smtClean="0"/>
              <a:t>голос,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700" u="sng" dirty="0" smtClean="0"/>
              <a:t>Активное </a:t>
            </a:r>
            <a:r>
              <a:rPr lang="ru-RU" sz="1700" u="sng" dirty="0"/>
              <a:t>(с квитирование) информирование персонала по месту нахождения</a:t>
            </a:r>
            <a:r>
              <a:rPr lang="ru-RU" sz="1700" u="sng" dirty="0" smtClean="0"/>
              <a:t>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700" u="sng" dirty="0" smtClean="0"/>
              <a:t>Голосовое </a:t>
            </a:r>
            <a:r>
              <a:rPr lang="ru-RU" sz="1700" u="sng" dirty="0"/>
              <a:t>управление </a:t>
            </a:r>
            <a:r>
              <a:rPr lang="ru-RU" sz="1700" u="sng" dirty="0" smtClean="0"/>
              <a:t>видеокадрами</a:t>
            </a:r>
            <a:endParaRPr lang="ru-RU" sz="1700" u="sng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06090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Текущее </a:t>
            </a:r>
            <a:r>
              <a:rPr lang="ru-RU" sz="2800" dirty="0"/>
              <a:t>состояние и прогноз развития вычислительной техники для АСУ ТП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6" y="6093296"/>
            <a:ext cx="588643" cy="505070"/>
          </a:xfrm>
          <a:prstGeom prst="rect">
            <a:avLst/>
          </a:prstGeom>
          <a:effectLst>
            <a:outerShdw blurRad="50800" dist="50800" sx="106000" sy="106000" algn="ctr" rotWithShape="0">
              <a:schemeClr val="bg1">
                <a:alpha val="74000"/>
              </a:scheme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2068" y="476672"/>
            <a:ext cx="8229600" cy="706090"/>
          </a:xfrm>
          <a:prstGeom prst="rect">
            <a:avLst/>
          </a:prstGeom>
          <a:noFill/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dirty="0" smtClean="0"/>
              <a:t>Текущее состояние и прогноз развития вычислительной техники для АСУ ТП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7389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656" y="1340768"/>
            <a:ext cx="4335368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Виртуализация</a:t>
            </a:r>
          </a:p>
          <a:p>
            <a:r>
              <a:rPr lang="ru-RU" sz="2400" dirty="0" smtClean="0"/>
              <a:t>Радикальное решение проблем с совместимостью ПО</a:t>
            </a:r>
          </a:p>
          <a:p>
            <a:r>
              <a:rPr lang="ru-RU" sz="2400" dirty="0" smtClean="0"/>
              <a:t>Стабильность среды РПО</a:t>
            </a:r>
            <a:endParaRPr lang="ru-RU" sz="24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043608" y="6208671"/>
            <a:ext cx="7525072" cy="27432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Институт проблем управления им. В.А. Трапезникова Российской академии наук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300F-2C36-4B89-AB3E-E470E5CA6A90}" type="slidenum">
              <a:rPr lang="ru-RU" smtClean="0"/>
              <a:t>13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600400" cy="357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2068" y="3429000"/>
            <a:ext cx="4464496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СВБУ-2 предлагается включать: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Операционную систему (цикл жизни </a:t>
            </a:r>
            <a:r>
              <a:rPr lang="ru-RU" sz="2400" b="1" dirty="0" smtClean="0"/>
              <a:t>10 лет</a:t>
            </a:r>
            <a:r>
              <a:rPr lang="ru-RU" sz="24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Среду виртуализации (цикл жизни </a:t>
            </a:r>
            <a:r>
              <a:rPr lang="ru-RU" sz="2400" b="1" dirty="0" smtClean="0"/>
              <a:t>30 лет</a:t>
            </a:r>
            <a:r>
              <a:rPr lang="ru-RU" sz="2400" dirty="0" smtClean="0"/>
              <a:t>) 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6" y="6093296"/>
            <a:ext cx="588643" cy="505070"/>
          </a:xfrm>
          <a:prstGeom prst="rect">
            <a:avLst/>
          </a:prstGeom>
          <a:effectLst>
            <a:outerShdw blurRad="50800" dist="50800" sx="106000" sy="106000" algn="ctr" rotWithShape="0">
              <a:schemeClr val="bg1">
                <a:alpha val="74000"/>
              </a:schemeClr>
            </a:outerShdw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52068" y="476672"/>
            <a:ext cx="8229600" cy="706090"/>
          </a:xfrm>
          <a:prstGeom prst="rect">
            <a:avLst/>
          </a:prstGeom>
          <a:noFill/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dirty="0" smtClean="0"/>
              <a:t>Текущее состояние и прогноз развития вычислительной техники для АСУ ТП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1569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664" y="1412776"/>
            <a:ext cx="3456384" cy="432048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Тренд </a:t>
            </a:r>
            <a:r>
              <a:rPr lang="ru-RU" sz="1400" dirty="0"/>
              <a:t>вытеснения архитектурной платформы х86 архитектурой ARM. </a:t>
            </a:r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Значительное </a:t>
            </a:r>
            <a:r>
              <a:rPr lang="ru-RU" sz="1400" dirty="0"/>
              <a:t>уменьшение массогабаритных характеристик, количества механических контактных соединений, тепловыделения, повышение надежности и помехоустойчивости основаны на технологиях </a:t>
            </a:r>
            <a:r>
              <a:rPr lang="ru-RU" sz="1400" dirty="0" err="1"/>
              <a:t>SiP</a:t>
            </a:r>
            <a:r>
              <a:rPr lang="ru-RU" sz="1400" dirty="0"/>
              <a:t> (</a:t>
            </a:r>
            <a:r>
              <a:rPr lang="ru-RU" sz="1400" dirty="0" err="1"/>
              <a:t>System-in-Package</a:t>
            </a:r>
            <a:r>
              <a:rPr lang="ru-RU" sz="1400" dirty="0"/>
              <a:t>, «система-в-упаковке») и </a:t>
            </a:r>
            <a:r>
              <a:rPr lang="ru-RU" sz="1400" dirty="0" err="1"/>
              <a:t>SoC</a:t>
            </a:r>
            <a:r>
              <a:rPr lang="ru-RU" sz="1400" dirty="0"/>
              <a:t> (</a:t>
            </a:r>
            <a:r>
              <a:rPr lang="ru-RU" sz="1400" dirty="0" err="1"/>
              <a:t>System-on-Chip</a:t>
            </a:r>
            <a:r>
              <a:rPr lang="ru-RU" sz="1400" dirty="0"/>
              <a:t>, «система-в-чипе») 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Эволюция </a:t>
            </a:r>
            <a:r>
              <a:rPr lang="ru-RU" sz="1400" dirty="0"/>
              <a:t>конструкции серверов основана на модульном принципе, называемые </a:t>
            </a:r>
            <a:r>
              <a:rPr lang="ru-RU" sz="1400" dirty="0" err="1"/>
              <a:t>Blade</a:t>
            </a:r>
            <a:r>
              <a:rPr lang="ru-RU" sz="1400" dirty="0"/>
              <a:t>-серверами, или серверами-лезвиями (</a:t>
            </a:r>
            <a:r>
              <a:rPr lang="ru-RU" sz="1400" dirty="0" err="1"/>
              <a:t>blade</a:t>
            </a:r>
            <a:r>
              <a:rPr lang="ru-RU" sz="1400" dirty="0"/>
              <a:t> — лезвие</a:t>
            </a:r>
            <a:r>
              <a:rPr lang="ru-RU" sz="1400" dirty="0" smtClean="0"/>
              <a:t>).</a:t>
            </a:r>
            <a:endParaRPr lang="ru-RU" sz="14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77631" y="6208671"/>
            <a:ext cx="7741096" cy="27432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Институт проблем управления им. В.А. Трапезникова Российской академии наук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300F-2C36-4B89-AB3E-E470E5CA6A90}" type="slidenum">
              <a:rPr lang="ru-RU" smtClean="0"/>
              <a:t>14</a:t>
            </a:fld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12776"/>
            <a:ext cx="4476938" cy="251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07559" y="3869293"/>
            <a:ext cx="2725353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СВБУ-2 предлагается применять </a:t>
            </a:r>
            <a:r>
              <a:rPr lang="en-US" sz="2800" dirty="0" err="1" smtClean="0"/>
              <a:t>SiP,SoC</a:t>
            </a:r>
            <a:r>
              <a:rPr lang="ru-RU" sz="2800" dirty="0" smtClean="0"/>
              <a:t> </a:t>
            </a:r>
            <a:r>
              <a:rPr lang="ru-RU" sz="2800" dirty="0" smtClean="0"/>
              <a:t>и  </a:t>
            </a:r>
            <a:r>
              <a:rPr lang="en-US" sz="2800" dirty="0"/>
              <a:t>blade </a:t>
            </a:r>
            <a:endParaRPr lang="ru-RU" sz="28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23" y="5264026"/>
            <a:ext cx="2928936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79" y="4149080"/>
            <a:ext cx="1395850" cy="70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76056" y="1166123"/>
            <a:ext cx="2775055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Вычислительные средства</a:t>
            </a: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52068" y="476672"/>
            <a:ext cx="8229600" cy="706090"/>
          </a:xfrm>
          <a:prstGeom prst="rect">
            <a:avLst/>
          </a:prstGeom>
          <a:noFill/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dirty="0" smtClean="0"/>
              <a:t>Текущее состояние и прогноз развития вычислительной техники для АСУ ТП</a:t>
            </a:r>
            <a:endParaRPr lang="ru-RU" sz="2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6" y="6093296"/>
            <a:ext cx="588643" cy="505070"/>
          </a:xfrm>
          <a:prstGeom prst="rect">
            <a:avLst/>
          </a:prstGeom>
          <a:effectLst>
            <a:outerShdw blurRad="50800" dist="50800" sx="106000" sy="106000" algn="ctr" rotWithShape="0">
              <a:schemeClr val="bg1">
                <a:alpha val="7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00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3970784" cy="449309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Поисковые системы</a:t>
            </a:r>
          </a:p>
          <a:p>
            <a:endParaRPr lang="ru-RU" sz="2400" dirty="0" smtClean="0"/>
          </a:p>
          <a:p>
            <a:r>
              <a:rPr lang="ru-RU" sz="2400" dirty="0" smtClean="0"/>
              <a:t>Системы </a:t>
            </a:r>
            <a:r>
              <a:rPr lang="ru-RU" sz="2400" dirty="0" smtClean="0"/>
              <a:t>логистики и планирования</a:t>
            </a:r>
          </a:p>
          <a:p>
            <a:endParaRPr lang="ru-RU" sz="2400" dirty="0" smtClean="0"/>
          </a:p>
          <a:p>
            <a:r>
              <a:rPr lang="ru-RU" sz="2400" dirty="0" smtClean="0"/>
              <a:t>Социальные </a:t>
            </a:r>
            <a:r>
              <a:rPr lang="ru-RU" sz="2400" dirty="0" smtClean="0"/>
              <a:t>сети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Виртуальная </a:t>
            </a:r>
            <a:r>
              <a:rPr lang="ru-RU" sz="2400" dirty="0" smtClean="0"/>
              <a:t>реальность</a:t>
            </a:r>
            <a:endParaRPr lang="ru-RU" sz="24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060127" y="6208671"/>
            <a:ext cx="7309048" cy="27432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Институт проблем управления им. В.А. Трапезникова Российской академии наук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300F-2C36-4B89-AB3E-E470E5CA6A90}" type="slidenum">
              <a:rPr lang="ru-RU" smtClean="0"/>
              <a:t>15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49923" y="1322277"/>
            <a:ext cx="264899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1400" dirty="0" smtClean="0"/>
              <a:t>Информационная поддержка  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499992" y="1772816"/>
            <a:ext cx="4248472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Качественное </a:t>
            </a:r>
            <a:r>
              <a:rPr lang="ru-RU" sz="1400" dirty="0"/>
              <a:t>моделирование для поиска причин неисправностей (объяснение сигнализации</a:t>
            </a:r>
            <a:r>
              <a:rPr lang="ru-RU" sz="1400" dirty="0" smtClean="0"/>
              <a:t>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Помощь </a:t>
            </a:r>
            <a:r>
              <a:rPr lang="ru-RU" sz="1400" dirty="0"/>
              <a:t>в составлении планов оперативных работ,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Навигатор </a:t>
            </a:r>
            <a:r>
              <a:rPr lang="ru-RU" sz="1400" dirty="0"/>
              <a:t>и составитель маршрутов для перемещений по станционным помещениям и поиску оборудования и </a:t>
            </a:r>
            <a:r>
              <a:rPr lang="ru-RU" sz="1400" dirty="0" smtClean="0"/>
              <a:t>материалов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81388" y="3770456"/>
            <a:ext cx="4608512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Обеспечение </a:t>
            </a:r>
            <a:r>
              <a:rPr lang="ru-RU" sz="1400" dirty="0"/>
              <a:t>многосторонней мультимедийной связи (тексты, фото, речь, видео, видеокадры, архив) между персоналом АЭС и сторонних организаций.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706" y="5318737"/>
            <a:ext cx="304943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Виртуальные пульты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633" y="5203440"/>
            <a:ext cx="857696" cy="88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01599"/>
            <a:ext cx="9525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20252" y="5461593"/>
            <a:ext cx="5597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err="1"/>
              <a:t>ВиВ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3153623" y="1950200"/>
            <a:ext cx="1346369" cy="325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691679" y="4996887"/>
            <a:ext cx="347493" cy="3043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6" y="6093296"/>
            <a:ext cx="588643" cy="505070"/>
          </a:xfrm>
          <a:prstGeom prst="rect">
            <a:avLst/>
          </a:prstGeom>
          <a:effectLst>
            <a:outerShdw blurRad="50800" dist="50800" sx="106000" sy="106000" algn="ctr" rotWithShape="0">
              <a:schemeClr val="bg1">
                <a:alpha val="74000"/>
              </a:schemeClr>
            </a:outerShdw>
          </a:effectLst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532050" y="443568"/>
            <a:ext cx="8229600" cy="706090"/>
          </a:xfrm>
          <a:prstGeom prst="rect">
            <a:avLst/>
          </a:prstGeom>
          <a:noFill/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dirty="0" smtClean="0"/>
              <a:t>Текущее состояние и прогноз развития вычислительной техники для АСУ ТП</a:t>
            </a:r>
            <a:endParaRPr lang="ru-RU" sz="2800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3153622" y="2780928"/>
            <a:ext cx="1346369" cy="325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2835019" y="3861048"/>
            <a:ext cx="1346369" cy="325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4377759" y="4807576"/>
            <a:ext cx="1346369" cy="325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36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1556792"/>
            <a:ext cx="8229600" cy="456728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Автоматизированные </a:t>
            </a:r>
            <a:r>
              <a:rPr lang="ru-RU" sz="2400" dirty="0"/>
              <a:t>системы управления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003232" cy="161277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Глобальная тенденция: Включение </a:t>
            </a:r>
            <a:r>
              <a:rPr lang="ru-RU" sz="2000" dirty="0"/>
              <a:t>людей в </a:t>
            </a:r>
            <a:r>
              <a:rPr lang="ru-RU" sz="2000" dirty="0" smtClean="0"/>
              <a:t>автоматические системы управления как объектов – «роботы управляют людьми»</a:t>
            </a:r>
            <a:endParaRPr lang="ru-RU" sz="2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3697" y="6237312"/>
            <a:ext cx="7326306" cy="27432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Институт проблем управления им. В.А. Трапезникова Российской академии наук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300F-2C36-4B89-AB3E-E470E5CA6A90}" type="slidenum">
              <a:rPr lang="ru-RU" smtClean="0"/>
              <a:t>16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6810" y="3429000"/>
            <a:ext cx="8064896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Первый шаг - новые задачи СВБУ-2</a:t>
            </a:r>
          </a:p>
          <a:p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/>
              <a:t>Контроль </a:t>
            </a:r>
            <a:r>
              <a:rPr lang="ru-RU" sz="2000" dirty="0"/>
              <a:t>состава, физического состояния и местоположения оперативного персонала АЭС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/>
              <a:t>Диагностика состояния персонала по медицинским показателям: пульс, давление, физическая активность.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2050" y="443568"/>
            <a:ext cx="8229600" cy="706090"/>
          </a:xfrm>
          <a:prstGeom prst="rect">
            <a:avLst/>
          </a:prstGeom>
          <a:noFill/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dirty="0" smtClean="0"/>
              <a:t>Текущее состояние и прогноз развития вычислительной техники для АСУ ТП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6" y="6093296"/>
            <a:ext cx="588643" cy="505070"/>
          </a:xfrm>
          <a:prstGeom prst="rect">
            <a:avLst/>
          </a:prstGeom>
          <a:effectLst>
            <a:outerShdw blurRad="50800" dist="50800" sx="106000" sy="106000" algn="ctr" rotWithShape="0">
              <a:schemeClr val="bg1">
                <a:alpha val="7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814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  <a:noFill/>
        </p:spPr>
        <p:txBody>
          <a:bodyPr bIns="324000"/>
          <a:lstStyle/>
          <a:p>
            <a:pPr algn="ctr"/>
            <a:r>
              <a:rPr lang="ru-RU" dirty="0" err="1" smtClean="0"/>
              <a:t>Киберпреступления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66222" y="1743924"/>
            <a:ext cx="4021802" cy="29809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/>
              <a:t>Целью </a:t>
            </a:r>
            <a:r>
              <a:rPr lang="ru-RU" sz="2000" dirty="0"/>
              <a:t>является нанесение вреда объекту управления</a:t>
            </a:r>
            <a:r>
              <a:rPr lang="ru-RU" sz="2000" dirty="0" smtClean="0"/>
              <a:t>,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/>
              <a:t>Комплексно </a:t>
            </a:r>
            <a:r>
              <a:rPr lang="ru-RU" sz="2000" dirty="0"/>
              <a:t>используются уязвимости в технологическом процессе, системе охраны и информационной безопасности</a:t>
            </a:r>
            <a:r>
              <a:rPr lang="ru-RU" sz="2000" dirty="0" smtClean="0"/>
              <a:t>,</a:t>
            </a:r>
            <a:endParaRPr lang="ru-RU" sz="20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025488" y="6309320"/>
            <a:ext cx="7093024" cy="274320"/>
          </a:xfrm>
        </p:spPr>
        <p:txBody>
          <a:bodyPr/>
          <a:lstStyle/>
          <a:p>
            <a:pPr algn="ctr"/>
            <a:r>
              <a:rPr lang="ru-RU" dirty="0" smtClean="0"/>
              <a:t>Институт проблем управления им. В.А. Трапезникова Российской академии наук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300F-2C36-4B89-AB3E-E470E5CA6A90}" type="slidenum">
              <a:rPr lang="ru-RU" smtClean="0"/>
              <a:t>17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340768"/>
            <a:ext cx="772969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4704568"/>
            <a:ext cx="7128792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u="sng" dirty="0" smtClean="0"/>
              <a:t>При проектировании:  </a:t>
            </a:r>
            <a:r>
              <a:rPr lang="ru-RU" sz="2000" dirty="0" err="1" smtClean="0"/>
              <a:t>Киберустойчивость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u="sng" dirty="0" smtClean="0"/>
              <a:t>При ПНР и эксплуатации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Оценка и управление рисками – КАЛЬКИБЕР, </a:t>
            </a:r>
            <a:r>
              <a:rPr lang="en-US" sz="2000" dirty="0" err="1" smtClean="0"/>
              <a:t>Omole</a:t>
            </a:r>
            <a:endParaRPr lang="ru-RU" sz="2000" dirty="0"/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5004048" y="1772816"/>
            <a:ext cx="3528392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/>
              <a:t>Явно уличить виновных невозможно,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/>
              <a:t>Орудия применяются однократно, после чего утрачивают разрушительную силу.</a:t>
            </a:r>
          </a:p>
          <a:p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6" y="6093296"/>
            <a:ext cx="588643" cy="505070"/>
          </a:xfrm>
          <a:prstGeom prst="rect">
            <a:avLst/>
          </a:prstGeom>
          <a:effectLst>
            <a:outerShdw blurRad="50800" dist="50800" sx="106000" sy="106000" algn="ctr" rotWithShape="0">
              <a:schemeClr val="bg1">
                <a:alpha val="7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15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6272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Киберустойчивость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345638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u="sng" dirty="0" smtClean="0"/>
              <a:t>Исключить «человеческий фактор»:</a:t>
            </a:r>
          </a:p>
          <a:p>
            <a:pPr lvl="1"/>
            <a:r>
              <a:rPr lang="ru-RU" sz="2000" dirty="0"/>
              <a:t>Неразборные </a:t>
            </a:r>
            <a:r>
              <a:rPr lang="ru-RU" sz="2000" dirty="0" err="1" smtClean="0"/>
              <a:t>монобоблоки</a:t>
            </a:r>
            <a:r>
              <a:rPr lang="ru-RU" sz="2000" dirty="0" smtClean="0"/>
              <a:t>,</a:t>
            </a:r>
            <a:endParaRPr lang="ru-RU" sz="2000" dirty="0"/>
          </a:p>
          <a:p>
            <a:pPr lvl="1"/>
            <a:r>
              <a:rPr lang="ru-RU" sz="2000" dirty="0" err="1" smtClean="0"/>
              <a:t>Самопрограммирование</a:t>
            </a:r>
            <a:r>
              <a:rPr lang="ru-RU" sz="2000" dirty="0"/>
              <a:t>: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000" u="sng" dirty="0" smtClean="0"/>
              <a:t>Исключить влияние из внешних систем:</a:t>
            </a:r>
          </a:p>
          <a:p>
            <a:pPr lvl="1"/>
            <a:r>
              <a:rPr lang="ru-RU" sz="2000" dirty="0" smtClean="0"/>
              <a:t>«Выделение защищенного ядра»</a:t>
            </a:r>
          </a:p>
          <a:p>
            <a:pPr lvl="1"/>
            <a:r>
              <a:rPr lang="ru-RU" sz="2000" dirty="0" smtClean="0"/>
              <a:t>Фильтры информации,</a:t>
            </a:r>
          </a:p>
          <a:p>
            <a:pPr lvl="1"/>
            <a:r>
              <a:rPr lang="ru-RU" sz="2000" dirty="0" smtClean="0"/>
              <a:t>Диоды данных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u="sng" dirty="0" smtClean="0"/>
              <a:t>Борьба с разгильдяями и вредителями:</a:t>
            </a:r>
          </a:p>
          <a:p>
            <a:pPr marL="857250" lvl="1" indent="-457200"/>
            <a:r>
              <a:rPr lang="ru-RU" sz="2000" dirty="0" smtClean="0"/>
              <a:t>Контроль за персоналом: перемещений и др. 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73460" y="6208671"/>
            <a:ext cx="7165032" cy="274320"/>
          </a:xfrm>
        </p:spPr>
        <p:txBody>
          <a:bodyPr/>
          <a:lstStyle/>
          <a:p>
            <a:pPr algn="ctr"/>
            <a:r>
              <a:rPr lang="ru-RU" dirty="0" smtClean="0"/>
              <a:t>Институт проблем управления им. В.А. Трапезникова Российской академии наук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300F-2C36-4B89-AB3E-E470E5CA6A90}" type="slidenum">
              <a:rPr lang="ru-RU" smtClean="0"/>
              <a:t>18</a:t>
            </a:fld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>
            <a:off x="4355976" y="4005064"/>
            <a:ext cx="432048" cy="9361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6" y="6093296"/>
            <a:ext cx="588643" cy="505070"/>
          </a:xfrm>
          <a:prstGeom prst="rect">
            <a:avLst/>
          </a:prstGeom>
          <a:effectLst>
            <a:outerShdw blurRad="50800" dist="50800" sx="106000" sy="106000" algn="ctr" rotWithShape="0">
              <a:schemeClr val="bg1">
                <a:alpha val="7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8676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516" y="4619080"/>
            <a:ext cx="3672407" cy="172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642"/>
            <a:ext cx="8229600" cy="1143000"/>
          </a:xfrm>
        </p:spPr>
        <p:txBody>
          <a:bodyPr bIns="324000">
            <a:normAutofit/>
          </a:bodyPr>
          <a:lstStyle/>
          <a:p>
            <a:pPr algn="ctr"/>
            <a:r>
              <a:rPr lang="ru-RU" sz="3600" dirty="0"/>
              <a:t>Оценка и управление рисками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39552" y="6400800"/>
            <a:ext cx="7958742" cy="274320"/>
          </a:xfrm>
        </p:spPr>
        <p:txBody>
          <a:bodyPr/>
          <a:lstStyle/>
          <a:p>
            <a:pPr algn="ctr"/>
            <a:r>
              <a:rPr lang="ru-RU" dirty="0" smtClean="0"/>
              <a:t>Институт проблем управления им. В.А. Трапезникова Российской академии наук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300F-2C36-4B89-AB3E-E470E5CA6A90}" type="slidenum">
              <a:rPr lang="ru-RU" smtClean="0"/>
              <a:t>19</a:t>
            </a:fld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90801"/>
            <a:ext cx="7094646" cy="402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20087590">
            <a:off x="4216845" y="5117144"/>
            <a:ext cx="2237529" cy="64633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85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КАЛЬКИБЕР</a:t>
            </a:r>
          </a:p>
          <a:p>
            <a:pPr algn="ctr"/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Omole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4559000" flipV="1">
            <a:off x="3212864" y="4529853"/>
            <a:ext cx="1945764" cy="7742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6" y="6093296"/>
            <a:ext cx="588643" cy="505070"/>
          </a:xfrm>
          <a:prstGeom prst="rect">
            <a:avLst/>
          </a:prstGeom>
          <a:effectLst>
            <a:outerShdw blurRad="50800" dist="50800" sx="106000" sy="106000" algn="ctr" rotWithShape="0">
              <a:schemeClr val="bg1">
                <a:alpha val="7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897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Обозначения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dirty="0" smtClean="0"/>
              <a:t>СВБУ-1</a:t>
            </a:r>
            <a:r>
              <a:rPr lang="ru-RU" dirty="0" smtClean="0"/>
              <a:t> – системы верхнего блочного уровня АСУ ТП АЭС 1-го поколения (проект АЭП-ИПУ 1996 г. для АЭС «</a:t>
            </a:r>
            <a:r>
              <a:rPr lang="ru-RU" dirty="0" err="1" smtClean="0"/>
              <a:t>Бушер</a:t>
            </a:r>
            <a:r>
              <a:rPr lang="ru-RU" dirty="0" smtClean="0"/>
              <a:t>» тиражированный</a:t>
            </a:r>
            <a:r>
              <a:rPr lang="en-US" dirty="0" smtClean="0"/>
              <a:t> (</a:t>
            </a:r>
            <a:r>
              <a:rPr lang="ru-RU" dirty="0" smtClean="0"/>
              <a:t>с добавками) на все новые российские АЭС с реактором ВВЭР)</a:t>
            </a:r>
          </a:p>
          <a:p>
            <a:r>
              <a:rPr lang="ru-RU" sz="4000" dirty="0" smtClean="0"/>
              <a:t>СВБУ-2</a:t>
            </a:r>
            <a:r>
              <a:rPr lang="ru-RU" dirty="0" smtClean="0"/>
              <a:t> – новое поколение – понятие вводится ИПУ РАН в 2017 г. – </a:t>
            </a:r>
            <a:r>
              <a:rPr lang="ru-RU" u="sng" dirty="0" smtClean="0"/>
              <a:t>предмет доклада</a:t>
            </a:r>
            <a:endParaRPr lang="ru-RU" u="sng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Институт проблем управления им. В.А. Трапезникова Российской академии наук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6B2300F-2C36-4B89-AB3E-E470E5CA6A90}" type="slidenum">
              <a:rPr lang="ru-RU" smtClean="0"/>
              <a:t>2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6" y="6093296"/>
            <a:ext cx="588643" cy="505070"/>
          </a:xfrm>
          <a:prstGeom prst="rect">
            <a:avLst/>
          </a:prstGeom>
          <a:effectLst>
            <a:outerShdw blurRad="50800" dist="50800" sx="106000" sy="106000" algn="ctr" rotWithShape="0">
              <a:schemeClr val="bg1">
                <a:alpha val="74000"/>
              </a:scheme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06" y="6245696"/>
            <a:ext cx="588643" cy="505070"/>
          </a:xfrm>
          <a:prstGeom prst="rect">
            <a:avLst/>
          </a:prstGeom>
          <a:effectLst>
            <a:outerShdw blurRad="50800" dist="50800" sx="106000" sy="106000" algn="ctr" rotWithShape="0">
              <a:schemeClr val="bg1">
                <a:alpha val="7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4762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noFill/>
        </p:spPr>
        <p:txBody>
          <a:bodyPr bIns="108000"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Изменение </a:t>
            </a:r>
            <a:r>
              <a:rPr lang="ru-RU" dirty="0" smtClean="0"/>
              <a:t>ментальности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8416" y="1412776"/>
            <a:ext cx="7787208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/>
              <a:t>Новый способ мышления  «человека </a:t>
            </a:r>
            <a:r>
              <a:rPr lang="ru-RU" sz="1400" b="1" dirty="0" err="1" smtClean="0"/>
              <a:t>информатизированного</a:t>
            </a:r>
            <a:r>
              <a:rPr lang="ru-RU" sz="1400" b="1" dirty="0" smtClean="0"/>
              <a:t>» - </a:t>
            </a:r>
            <a:r>
              <a:rPr lang="ru-RU" sz="1400" b="1" u="sng" dirty="0" smtClean="0"/>
              <a:t>современный </a:t>
            </a:r>
            <a:r>
              <a:rPr lang="ru-RU" sz="1400" b="1" u="sng" dirty="0"/>
              <a:t>и эффективный</a:t>
            </a:r>
            <a:r>
              <a:rPr lang="ru-RU" sz="1400" b="1" u="sng" dirty="0" smtClean="0"/>
              <a:t>:</a:t>
            </a:r>
          </a:p>
          <a:p>
            <a:pPr marL="0" indent="0">
              <a:buNone/>
            </a:pPr>
            <a:endParaRPr lang="ru-RU" sz="1400" b="1" u="sng" dirty="0" smtClean="0"/>
          </a:p>
          <a:p>
            <a:pPr marL="0" indent="0">
              <a:buNone/>
            </a:pPr>
            <a:r>
              <a:rPr lang="ru-RU" sz="1400" dirty="0"/>
              <a:t>1</a:t>
            </a:r>
            <a:r>
              <a:rPr lang="ru-RU" sz="1400" dirty="0" smtClean="0"/>
              <a:t>. Производит </a:t>
            </a:r>
            <a:r>
              <a:rPr lang="ru-RU" sz="1400" dirty="0"/>
              <a:t>запрос к поисковой системе (</a:t>
            </a:r>
            <a:r>
              <a:rPr lang="ru-RU" sz="1400" dirty="0" err="1"/>
              <a:t>Google</a:t>
            </a:r>
            <a:r>
              <a:rPr lang="ru-RU" sz="1400" dirty="0"/>
              <a:t>, </a:t>
            </a:r>
            <a:r>
              <a:rPr lang="ru-RU" sz="1400" dirty="0" err="1"/>
              <a:t>Yandex</a:t>
            </a:r>
            <a:r>
              <a:rPr lang="ru-RU" sz="1400" dirty="0"/>
              <a:t> или др.),</a:t>
            </a:r>
          </a:p>
          <a:p>
            <a:pPr marL="0" indent="0">
              <a:buNone/>
            </a:pPr>
            <a:r>
              <a:rPr lang="ru-RU" sz="1400" dirty="0"/>
              <a:t>2</a:t>
            </a:r>
            <a:r>
              <a:rPr lang="ru-RU" sz="1400" dirty="0" smtClean="0"/>
              <a:t>. Если </a:t>
            </a:r>
            <a:r>
              <a:rPr lang="ru-RU" sz="1400" dirty="0"/>
              <a:t>ответ не позволяет решить проблему, то он обращается к социальным сетям, размещая текстовые описания наряду с аудио и видеоинформацией.</a:t>
            </a:r>
          </a:p>
          <a:p>
            <a:pPr marL="0" indent="0">
              <a:buNone/>
            </a:pPr>
            <a:r>
              <a:rPr lang="ru-RU" sz="1400" dirty="0"/>
              <a:t>3</a:t>
            </a:r>
            <a:r>
              <a:rPr lang="ru-RU" sz="1400" dirty="0" smtClean="0"/>
              <a:t>. Если </a:t>
            </a:r>
            <a:r>
              <a:rPr lang="ru-RU" sz="1400" dirty="0"/>
              <a:t>и это не помогает, то человек пытается разобраться сам, привлекая информацию из таких источников, как Википедия, электронные инструкции и мануалы, размещенные в сети и т.п.</a:t>
            </a:r>
          </a:p>
          <a:p>
            <a:pPr marL="0" indent="0">
              <a:buNone/>
            </a:pPr>
            <a:r>
              <a:rPr lang="ru-RU" sz="1400" dirty="0"/>
              <a:t>4</a:t>
            </a:r>
            <a:r>
              <a:rPr lang="ru-RU" sz="1400" dirty="0" smtClean="0"/>
              <a:t>. Если </a:t>
            </a:r>
            <a:r>
              <a:rPr lang="ru-RU" sz="1400" dirty="0"/>
              <a:t>самостоятельно решить проблему не получается, то прибегают к традиционным способам (звонки в сервисные центры, вызов специалистов, эвакуация и т.п.), используя при этом все возможности Интернет.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8154" y="6238326"/>
            <a:ext cx="8101136" cy="360040"/>
          </a:xfrm>
        </p:spPr>
        <p:txBody>
          <a:bodyPr/>
          <a:lstStyle/>
          <a:p>
            <a:pPr algn="ctr"/>
            <a:r>
              <a:rPr lang="ru-RU" dirty="0" smtClean="0"/>
              <a:t>Институт проблем управления им. В.А. Трапезникова Российской академии наук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300F-2C36-4B89-AB3E-E470E5CA6A90}" type="slidenum">
              <a:rPr lang="ru-RU" smtClean="0"/>
              <a:t>20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9063" y="1145208"/>
            <a:ext cx="772969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4437112"/>
            <a:ext cx="7704856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Производственные </a:t>
            </a:r>
            <a:r>
              <a:rPr lang="ru-RU" sz="1400" dirty="0"/>
              <a:t>поисковые системы с управлением при помощи текстов на естественном языке, голосом,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Системы </a:t>
            </a:r>
            <a:r>
              <a:rPr lang="ru-RU" sz="1400" dirty="0" err="1"/>
              <a:t>интерсубъектного</a:t>
            </a:r>
            <a:r>
              <a:rPr lang="ru-RU" sz="1400" dirty="0"/>
              <a:t> аудита, поддерживающие работу целевых виртуальных экспертных </a:t>
            </a:r>
            <a:r>
              <a:rPr lang="ru-RU" sz="1400" dirty="0" smtClean="0"/>
              <a:t>групп (через Интернет), 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Экспертные </a:t>
            </a:r>
            <a:r>
              <a:rPr lang="ru-RU" sz="1400" dirty="0"/>
              <a:t>систем для решения различных задач,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Банки </a:t>
            </a:r>
            <a:r>
              <a:rPr lang="ru-RU" sz="1400" dirty="0"/>
              <a:t>данных и знаний по тематике производства и др.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508722" y="3802804"/>
            <a:ext cx="32403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6" y="6093296"/>
            <a:ext cx="588643" cy="505070"/>
          </a:xfrm>
          <a:prstGeom prst="rect">
            <a:avLst/>
          </a:prstGeom>
          <a:effectLst>
            <a:outerShdw blurRad="50800" dist="50800" sx="106000" sy="106000" algn="ctr" rotWithShape="0">
              <a:schemeClr val="bg1">
                <a:alpha val="7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2750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3100" dirty="0" smtClean="0"/>
              <a:t>Фундаментальные </a:t>
            </a:r>
            <a:r>
              <a:rPr lang="ru-RU" sz="3100" dirty="0" smtClean="0"/>
              <a:t>ограничения вычислительной </a:t>
            </a:r>
            <a:r>
              <a:rPr lang="ru-RU" sz="3100" dirty="0" smtClean="0"/>
              <a:t>техники (</a:t>
            </a:r>
            <a:r>
              <a:rPr lang="ru-RU" sz="3100" dirty="0" smtClean="0"/>
              <a:t>законы природы)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72208"/>
            <a:ext cx="7704856" cy="2260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Программы </a:t>
            </a:r>
            <a:r>
              <a:rPr lang="ru-RU" sz="2000" dirty="0"/>
              <a:t>для </a:t>
            </a:r>
            <a:r>
              <a:rPr lang="ru-RU" sz="2000" dirty="0" smtClean="0"/>
              <a:t>компьютеров современной </a:t>
            </a:r>
            <a:r>
              <a:rPr lang="ru-RU" sz="2000" dirty="0"/>
              <a:t>архитектуры, </a:t>
            </a:r>
            <a:r>
              <a:rPr lang="ru-RU" sz="2000" u="sng" dirty="0" smtClean="0"/>
              <a:t>всегда </a:t>
            </a:r>
            <a:r>
              <a:rPr lang="ru-RU" sz="2000" dirty="0" smtClean="0"/>
              <a:t>будут:</a:t>
            </a:r>
            <a:endParaRPr lang="ru-RU" sz="2000" u="sng" dirty="0" smtClean="0"/>
          </a:p>
          <a:p>
            <a:pPr marL="571500" indent="-571500">
              <a:buFont typeface="+mj-lt"/>
              <a:buAutoNum type="romanUcPeriod"/>
            </a:pPr>
            <a:r>
              <a:rPr lang="ru-RU" sz="2000" dirty="0" smtClean="0"/>
              <a:t>иметь ошибки</a:t>
            </a:r>
          </a:p>
          <a:p>
            <a:pPr marL="571500" indent="-571500">
              <a:buFont typeface="+mj-lt"/>
              <a:buAutoNum type="romanUcPeriod"/>
            </a:pPr>
            <a:r>
              <a:rPr lang="ru-RU" sz="2000" dirty="0" smtClean="0"/>
              <a:t>уязвимы для </a:t>
            </a:r>
            <a:r>
              <a:rPr lang="ru-RU" sz="2000" dirty="0" err="1" smtClean="0"/>
              <a:t>кибератак</a:t>
            </a:r>
            <a:r>
              <a:rPr lang="ru-RU" sz="2000" dirty="0" smtClean="0"/>
              <a:t> </a:t>
            </a:r>
            <a:endParaRPr lang="ru-RU" sz="2000" dirty="0"/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53480" y="6309320"/>
            <a:ext cx="7237040" cy="274320"/>
          </a:xfrm>
        </p:spPr>
        <p:txBody>
          <a:bodyPr/>
          <a:lstStyle/>
          <a:p>
            <a:pPr algn="ctr"/>
            <a:r>
              <a:rPr lang="ru-RU" dirty="0" smtClean="0"/>
              <a:t>Институт проблем управления им. В.А. Трапезникова Российской академии наук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300F-2C36-4B89-AB3E-E470E5CA6A90}" type="slidenum">
              <a:rPr lang="ru-RU" smtClean="0"/>
              <a:t>21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80728"/>
            <a:ext cx="744113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2152" y="4437112"/>
            <a:ext cx="763284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Сегментация СВБУ-2 на зоны по степени риска от отказов и </a:t>
            </a:r>
            <a:r>
              <a:rPr lang="ru-RU" dirty="0" err="1" smtClean="0"/>
              <a:t>кибератак</a:t>
            </a:r>
            <a:r>
              <a:rPr lang="ru-RU" dirty="0" smtClean="0"/>
              <a:t>,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Однонаправленная передача между зонами. </a:t>
            </a:r>
          </a:p>
          <a:p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327664" y="3306040"/>
            <a:ext cx="288032" cy="7926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6" y="6093296"/>
            <a:ext cx="588643" cy="505070"/>
          </a:xfrm>
          <a:prstGeom prst="rect">
            <a:avLst/>
          </a:prstGeom>
          <a:effectLst>
            <a:outerShdw blurRad="50800" dist="50800" sx="106000" sy="106000" algn="ctr" rotWithShape="0">
              <a:schemeClr val="bg1">
                <a:alpha val="7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6057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778098"/>
          </a:xfrm>
          <a:noFill/>
        </p:spPr>
        <p:txBody>
          <a:bodyPr bIns="180000">
            <a:normAutofit/>
          </a:bodyPr>
          <a:lstStyle/>
          <a:p>
            <a:pPr algn="l"/>
            <a:r>
              <a:rPr lang="ru-RU" sz="3600" dirty="0" smtClean="0"/>
              <a:t>Структура </a:t>
            </a:r>
            <a:r>
              <a:rPr lang="ru-RU" sz="3600" dirty="0"/>
              <a:t>СВБУ 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118685" y="6256365"/>
            <a:ext cx="7309048" cy="274320"/>
          </a:xfrm>
        </p:spPr>
        <p:txBody>
          <a:bodyPr/>
          <a:lstStyle/>
          <a:p>
            <a:pPr algn="ctr"/>
            <a:r>
              <a:rPr lang="ru-RU" dirty="0" smtClean="0"/>
              <a:t>Институт проблем управления им. В.А. Трапезникова Российской академии наук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300F-2C36-4B89-AB3E-E470E5CA6A90}" type="slidenum">
              <a:rPr lang="ru-RU" smtClean="0"/>
              <a:t>22</a:t>
            </a:fld>
            <a:endParaRPr lang="ru-RU"/>
          </a:p>
        </p:txBody>
      </p:sp>
      <p:pic>
        <p:nvPicPr>
          <p:cNvPr id="9218" name="Рисунок 11" descr="СВБУ-2_м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8179282" cy="5347645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6" y="6093296"/>
            <a:ext cx="588643" cy="505070"/>
          </a:xfrm>
          <a:prstGeom prst="rect">
            <a:avLst/>
          </a:prstGeom>
          <a:effectLst>
            <a:outerShdw blurRad="50800" dist="50800" sx="106000" sy="106000" algn="ctr" rotWithShape="0">
              <a:schemeClr val="bg1">
                <a:alpha val="7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4464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83212"/>
            <a:ext cx="8229600" cy="706090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Рабочие места операторов технологов </a:t>
            </a:r>
            <a:r>
              <a:rPr lang="ru-RU" sz="2000" dirty="0" smtClean="0"/>
              <a:t>РО, ТО, НСБ на БПУ/РПУ/ЦТП.</a:t>
            </a:r>
            <a:endParaRPr lang="ru-RU" sz="20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4853" y="6237312"/>
            <a:ext cx="8389168" cy="365800"/>
          </a:xfrm>
        </p:spPr>
        <p:txBody>
          <a:bodyPr/>
          <a:lstStyle/>
          <a:p>
            <a:pPr algn="ctr"/>
            <a:r>
              <a:rPr lang="ru-RU" dirty="0" smtClean="0"/>
              <a:t>Институт проблем управления им. В.А. Трапезникова Российской академии наук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300F-2C36-4B89-AB3E-E470E5CA6A90}" type="slidenum">
              <a:rPr lang="ru-RU" smtClean="0"/>
              <a:t>23</a:t>
            </a:fld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7"/>
            <a:ext cx="7387722" cy="47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6" y="6093296"/>
            <a:ext cx="588643" cy="505070"/>
          </a:xfrm>
          <a:prstGeom prst="rect">
            <a:avLst/>
          </a:prstGeom>
          <a:effectLst>
            <a:outerShdw blurRad="50800" dist="50800" sx="106000" sy="106000" algn="ctr" rotWithShape="0">
              <a:schemeClr val="bg1">
                <a:alpha val="7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9091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2852936"/>
            <a:ext cx="5904656" cy="346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 bIns="324000"/>
          <a:lstStyle/>
          <a:p>
            <a:pPr algn="ctr"/>
            <a:r>
              <a:rPr lang="ru-RU" dirty="0" smtClean="0"/>
              <a:t>Вычислительная </a:t>
            </a:r>
            <a:r>
              <a:rPr lang="ru-RU" dirty="0"/>
              <a:t>сеть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003232" cy="1108720"/>
          </a:xfrm>
          <a:noFill/>
        </p:spPr>
        <p:txBody>
          <a:bodyPr>
            <a:normAutofit fontScale="47500" lnSpcReduction="20000"/>
          </a:bodyPr>
          <a:lstStyle/>
          <a:p>
            <a:r>
              <a:rPr lang="ru-RU" sz="3600" dirty="0" smtClean="0"/>
              <a:t>Основная </a:t>
            </a:r>
            <a:r>
              <a:rPr lang="ru-RU" sz="3600" dirty="0"/>
              <a:t>(технологическая) ЛВС, аналогичная по структуре СВБУ-1: дублированная оптоволоконная сеть с высокими показателями производительности, надежности и защищенности, и низкими задержками прохождения информации (доли секунды),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9953" y="6320020"/>
            <a:ext cx="7525072" cy="274320"/>
          </a:xfrm>
        </p:spPr>
        <p:txBody>
          <a:bodyPr/>
          <a:lstStyle/>
          <a:p>
            <a:pPr algn="l"/>
            <a:r>
              <a:rPr lang="ru-RU" dirty="0" smtClean="0"/>
              <a:t>Институт проблем управления им. В.А. Трапезникова Российской академии наук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300F-2C36-4B89-AB3E-E470E5CA6A90}" type="slidenum">
              <a:rPr lang="ru-RU" smtClean="0"/>
              <a:t>24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520" y="2852936"/>
            <a:ext cx="2304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Служебная ЛВС для подсоединения мобильных, персональных и контактных устройств в помещениях АЭС: множество сегментов беспроводной сети, подключенных к СВБУ.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6" y="6093296"/>
            <a:ext cx="588643" cy="505070"/>
          </a:xfrm>
          <a:prstGeom prst="rect">
            <a:avLst/>
          </a:prstGeom>
          <a:effectLst>
            <a:outerShdw blurRad="50800" dist="50800" sx="106000" sy="106000" algn="ctr" rotWithShape="0">
              <a:schemeClr val="bg1">
                <a:alpha val="7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646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 bIns="324000">
            <a:normAutofit fontScale="90000"/>
          </a:bodyPr>
          <a:lstStyle/>
          <a:p>
            <a:pPr algn="ctr"/>
            <a:r>
              <a:rPr lang="ru-RU" dirty="0"/>
              <a:t>Виртуальные логические каналы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1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внутри </a:t>
            </a:r>
            <a:r>
              <a:rPr lang="ru-RU" sz="2000" dirty="0"/>
              <a:t>ЛВС АЭС для работы со службами АЭС,</a:t>
            </a:r>
          </a:p>
          <a:p>
            <a:r>
              <a:rPr lang="ru-RU" sz="2000" dirty="0" smtClean="0"/>
              <a:t>в Интернет </a:t>
            </a:r>
            <a:r>
              <a:rPr lang="ru-RU" sz="2000" dirty="0"/>
              <a:t>для работы с внешними организациями,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телефонной сети со смартфонами персонала АЭС. 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87624" y="6237312"/>
            <a:ext cx="7237040" cy="274320"/>
          </a:xfrm>
        </p:spPr>
        <p:txBody>
          <a:bodyPr/>
          <a:lstStyle/>
          <a:p>
            <a:pPr algn="l"/>
            <a:r>
              <a:rPr lang="ru-RU" dirty="0" smtClean="0"/>
              <a:t>Институт проблем управления им. В.А. Трапезникова Российской академии наук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300F-2C36-4B89-AB3E-E470E5CA6A90}" type="slidenum">
              <a:rPr lang="ru-RU" smtClean="0"/>
              <a:t>25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7705349" cy="236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6" y="6093296"/>
            <a:ext cx="588643" cy="505070"/>
          </a:xfrm>
          <a:prstGeom prst="rect">
            <a:avLst/>
          </a:prstGeom>
          <a:effectLst>
            <a:outerShdw blurRad="50800" dist="50800" sx="106000" sy="106000" algn="ctr" rotWithShape="0">
              <a:schemeClr val="bg1">
                <a:alpha val="7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2280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98" y="4516445"/>
            <a:ext cx="18097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18" y="1412776"/>
            <a:ext cx="4964828" cy="31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 bIns="396000">
            <a:noAutofit/>
          </a:bodyPr>
          <a:lstStyle/>
          <a:p>
            <a:pPr algn="ctr"/>
            <a:r>
              <a:rPr lang="ru-RU" sz="3200" dirty="0" smtClean="0"/>
              <a:t>Работа оператора в спокойных условиях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4680520" cy="532859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Пользуется </a:t>
            </a:r>
            <a:r>
              <a:rPr lang="ru-RU" sz="1800" u="sng" dirty="0" smtClean="0"/>
              <a:t>своими</a:t>
            </a:r>
            <a:r>
              <a:rPr lang="ru-RU" sz="1800" dirty="0" smtClean="0"/>
              <a:t> устройствами ввода, планшетом </a:t>
            </a:r>
          </a:p>
          <a:p>
            <a:pPr marL="0" indent="0">
              <a:buNone/>
            </a:pPr>
            <a:endParaRPr lang="ru-RU" sz="1800" dirty="0" smtClean="0"/>
          </a:p>
          <a:p>
            <a:r>
              <a:rPr lang="ru-RU" sz="1800" dirty="0" smtClean="0"/>
              <a:t>Сидит или перемещается по БПУ</a:t>
            </a:r>
            <a:endParaRPr lang="en-US" sz="1800" dirty="0" smtClean="0"/>
          </a:p>
          <a:p>
            <a:endParaRPr lang="ru-RU" sz="1800" dirty="0" smtClean="0"/>
          </a:p>
          <a:p>
            <a:r>
              <a:rPr lang="ru-RU" sz="1800" i="1" dirty="0" smtClean="0"/>
              <a:t>На ЭКП выводит приятную картинку: пейзаж, натюрморт, портрет начальника</a:t>
            </a:r>
            <a:endParaRPr lang="en-US" sz="1800" i="1" dirty="0" smtClean="0"/>
          </a:p>
          <a:p>
            <a:pPr marL="0" indent="0">
              <a:buNone/>
            </a:pPr>
            <a:endParaRPr lang="ru-RU" sz="1800" i="1" dirty="0" smtClean="0"/>
          </a:p>
          <a:p>
            <a:r>
              <a:rPr lang="ru-RU" sz="1800" dirty="0" smtClean="0"/>
              <a:t>Через каждые 40 </a:t>
            </a:r>
          </a:p>
          <a:p>
            <a:pPr marL="0" indent="0">
              <a:buNone/>
            </a:pPr>
            <a:r>
              <a:rPr lang="ru-RU" sz="1800" dirty="0" smtClean="0"/>
              <a:t>минут часы просят </a:t>
            </a:r>
          </a:p>
          <a:p>
            <a:pPr marL="0" indent="0">
              <a:buNone/>
            </a:pPr>
            <a:r>
              <a:rPr lang="ru-RU" sz="1800" dirty="0" smtClean="0"/>
              <a:t>его пройтись или размяться, проверяют пульс</a:t>
            </a:r>
            <a:endParaRPr lang="en-US" sz="1800" dirty="0" smtClean="0"/>
          </a:p>
          <a:p>
            <a:pPr marL="0" indent="0">
              <a:buNone/>
            </a:pPr>
            <a:endParaRPr lang="ru-RU" sz="1800" dirty="0" smtClean="0"/>
          </a:p>
          <a:p>
            <a:r>
              <a:rPr lang="ru-RU" sz="1800" i="1" dirty="0" smtClean="0"/>
              <a:t>Пьет чай, ест пирожные, ставит стакан на пульт  </a:t>
            </a:r>
            <a:endParaRPr lang="ru-RU" sz="1800" i="1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15616" y="6258951"/>
            <a:ext cx="7309048" cy="274320"/>
          </a:xfrm>
        </p:spPr>
        <p:txBody>
          <a:bodyPr/>
          <a:lstStyle/>
          <a:p>
            <a:pPr algn="l"/>
            <a:r>
              <a:rPr lang="ru-RU" dirty="0" smtClean="0"/>
              <a:t>Институт проблем управления им. В.А. Трапезникова Российской академии наук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336036"/>
            <a:ext cx="2133600" cy="365125"/>
          </a:xfrm>
        </p:spPr>
        <p:txBody>
          <a:bodyPr/>
          <a:lstStyle/>
          <a:p>
            <a:fld id="{46B2300F-2C36-4B89-AB3E-E470E5CA6A90}" type="slidenum">
              <a:rPr lang="ru-RU" smtClean="0"/>
              <a:t>26</a:t>
            </a:fld>
            <a:endParaRPr lang="ru-RU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087" y="4731967"/>
            <a:ext cx="151216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53111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34440"/>
            <a:ext cx="39687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681" y="5253111"/>
            <a:ext cx="2555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6" y="6093296"/>
            <a:ext cx="588643" cy="505070"/>
          </a:xfrm>
          <a:prstGeom prst="rect">
            <a:avLst/>
          </a:prstGeom>
          <a:effectLst>
            <a:outerShdw blurRad="50800" dist="50800" sx="106000" sy="106000" algn="ctr" rotWithShape="0">
              <a:schemeClr val="bg1">
                <a:alpha val="74000"/>
              </a:schemeClr>
            </a:outerShdw>
          </a:effec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471" y="4772098"/>
            <a:ext cx="39687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20765"/>
            <a:ext cx="2555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68" y="6006313"/>
            <a:ext cx="2555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871" y="5107061"/>
            <a:ext cx="39687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228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7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147" y="4026390"/>
            <a:ext cx="3466925" cy="223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39552" y="1376471"/>
            <a:ext cx="4026754" cy="1136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noFill/>
        </p:spPr>
        <p:txBody>
          <a:bodyPr bIns="216000">
            <a:normAutofit/>
          </a:bodyPr>
          <a:lstStyle/>
          <a:p>
            <a:pPr algn="ctr"/>
            <a:r>
              <a:rPr lang="ru-RU" sz="3600" dirty="0" smtClean="0"/>
              <a:t>Реакция оператора на сигнализацию</a:t>
            </a:r>
            <a:endParaRPr lang="ru-RU" sz="36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953480" y="6289397"/>
            <a:ext cx="7237040" cy="274320"/>
          </a:xfrm>
        </p:spPr>
        <p:txBody>
          <a:bodyPr/>
          <a:lstStyle/>
          <a:p>
            <a:pPr algn="l"/>
            <a:r>
              <a:rPr lang="ru-RU" dirty="0" smtClean="0"/>
              <a:t>Институт проблем управления им. В.А. Трапезникова Российской академии наук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300F-2C36-4B89-AB3E-E470E5CA6A90}" type="slidenum">
              <a:rPr lang="ru-RU" smtClean="0"/>
              <a:t>27</a:t>
            </a:fld>
            <a:endParaRPr lang="ru-RU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385" y="1376471"/>
            <a:ext cx="680769" cy="83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39369"/>
            <a:ext cx="94064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08117" y="1434538"/>
            <a:ext cx="1090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Звуковой</a:t>
            </a:r>
          </a:p>
          <a:p>
            <a:r>
              <a:rPr lang="ru-RU" dirty="0" smtClean="0"/>
              <a:t>сигнал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067154" y="1434538"/>
            <a:ext cx="1645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Краткое</a:t>
            </a:r>
          </a:p>
          <a:p>
            <a:r>
              <a:rPr lang="ru-RU" dirty="0" smtClean="0"/>
              <a:t>наименование</a:t>
            </a:r>
            <a:endParaRPr lang="ru-RU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25720"/>
            <a:ext cx="6762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 descr="http://images.wikia.com/fairytail/images/3/33/Former_Mag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164" y="1931356"/>
            <a:ext cx="1162937" cy="116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84632" y="1511540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Квитирование</a:t>
            </a:r>
            <a:endParaRPr lang="ru-RU" dirty="0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84984"/>
            <a:ext cx="6762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31046"/>
            <a:ext cx="11652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470" y="3531046"/>
            <a:ext cx="11652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96517" y="3284984"/>
            <a:ext cx="1739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Вызов</a:t>
            </a:r>
          </a:p>
          <a:p>
            <a:r>
              <a:rPr lang="ru-RU" dirty="0" smtClean="0"/>
              <a:t>прослушивания</a:t>
            </a:r>
            <a:endParaRPr lang="ru-RU" dirty="0"/>
          </a:p>
        </p:txBody>
      </p:sp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382" y="3867724"/>
            <a:ext cx="9382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79080" y="3376155"/>
            <a:ext cx="1532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Речевой</a:t>
            </a:r>
          </a:p>
          <a:p>
            <a:r>
              <a:rPr lang="ru-RU" dirty="0" smtClean="0"/>
              <a:t>комментарий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6112371" y="3699321"/>
            <a:ext cx="36670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305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07842"/>
            <a:ext cx="6762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6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84063"/>
            <a:ext cx="1169987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03859" y="3531046"/>
            <a:ext cx="1161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Команда</a:t>
            </a:r>
          </a:p>
          <a:p>
            <a:r>
              <a:rPr lang="ru-RU" dirty="0" smtClean="0"/>
              <a:t>«покажи»</a:t>
            </a:r>
            <a:endParaRPr lang="ru-RU" dirty="0"/>
          </a:p>
        </p:txBody>
      </p:sp>
      <p:sp>
        <p:nvSpPr>
          <p:cNvPr id="19" name="Молния 18"/>
          <p:cNvSpPr/>
          <p:nvPr/>
        </p:nvSpPr>
        <p:spPr>
          <a:xfrm>
            <a:off x="2377499" y="5140727"/>
            <a:ext cx="175430" cy="165893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6" y="6093296"/>
            <a:ext cx="588643" cy="505070"/>
          </a:xfrm>
          <a:prstGeom prst="rect">
            <a:avLst/>
          </a:prstGeom>
          <a:effectLst>
            <a:outerShdw blurRad="50800" dist="50800" sx="106000" sy="106000" algn="ctr" rotWithShape="0">
              <a:schemeClr val="bg1">
                <a:alpha val="7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5929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noFill/>
        </p:spPr>
        <p:txBody>
          <a:bodyPr bIns="252000">
            <a:normAutofit/>
          </a:bodyPr>
          <a:lstStyle/>
          <a:p>
            <a:pPr algn="ctr"/>
            <a:r>
              <a:rPr lang="ru-RU" sz="3600" dirty="0" smtClean="0"/>
              <a:t>Контроль персонала</a:t>
            </a:r>
            <a:endParaRPr lang="ru-RU" sz="36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061198" y="6208671"/>
            <a:ext cx="7237040" cy="274320"/>
          </a:xfrm>
        </p:spPr>
        <p:txBody>
          <a:bodyPr/>
          <a:lstStyle/>
          <a:p>
            <a:pPr algn="l"/>
            <a:r>
              <a:rPr lang="ru-RU" dirty="0" smtClean="0"/>
              <a:t>Институт проблем управления им. В.А. Трапезникова Российской академии наук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300F-2C36-4B89-AB3E-E470E5CA6A90}" type="slidenum">
              <a:rPr lang="ru-RU" smtClean="0"/>
              <a:t>28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06" y="1184858"/>
            <a:ext cx="4965531" cy="297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055332"/>
              </p:ext>
            </p:extLst>
          </p:nvPr>
        </p:nvGraphicFramePr>
        <p:xfrm>
          <a:off x="281710" y="4264496"/>
          <a:ext cx="813156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5905"/>
                <a:gridCol w="1145905"/>
                <a:gridCol w="1145905"/>
                <a:gridCol w="1145905"/>
                <a:gridCol w="1035678"/>
                <a:gridCol w="1256133"/>
                <a:gridCol w="1256133"/>
              </a:tblGrid>
              <a:tr h="139040">
                <a:tc>
                  <a:txBody>
                    <a:bodyPr/>
                    <a:lstStyle/>
                    <a:p>
                      <a:r>
                        <a:rPr lang="ru-RU" dirty="0" smtClean="0"/>
                        <a:t>Иванов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К.815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12-30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14-30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ТО СВПЭ</a:t>
                      </a:r>
                    </a:p>
                    <a:p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работе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Здоров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Петров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ZE</a:t>
                      </a:r>
                      <a:r>
                        <a:rPr lang="ru-RU" dirty="0" smtClean="0"/>
                        <a:t>711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16-00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18-10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Обход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Свободен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Пульс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130</a:t>
                      </a:r>
                    </a:p>
                    <a:p>
                      <a:r>
                        <a:rPr lang="ru-RU" baseline="0" dirty="0" smtClean="0"/>
                        <a:t>Давление 60-90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184858"/>
            <a:ext cx="2097087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6" y="6093296"/>
            <a:ext cx="588643" cy="505070"/>
          </a:xfrm>
          <a:prstGeom prst="rect">
            <a:avLst/>
          </a:prstGeom>
          <a:effectLst>
            <a:outerShdw blurRad="50800" dist="50800" sx="106000" sy="106000" algn="ctr" rotWithShape="0">
              <a:schemeClr val="bg1">
                <a:alpha val="7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6272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638" y="332656"/>
            <a:ext cx="8229600" cy="70609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Пользователи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075240" cy="47133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u="sng" dirty="0" smtClean="0"/>
              <a:t>Основная ЛВС</a:t>
            </a:r>
            <a:r>
              <a:rPr lang="ru-RU" sz="2200" dirty="0" smtClean="0"/>
              <a:t>:          </a:t>
            </a:r>
            <a:r>
              <a:rPr lang="ru-RU" sz="2200" b="1" dirty="0" smtClean="0"/>
              <a:t>Операторы</a:t>
            </a:r>
          </a:p>
          <a:p>
            <a:endParaRPr lang="ru-RU" sz="2200" dirty="0"/>
          </a:p>
          <a:p>
            <a:endParaRPr lang="ru-RU" sz="2200" dirty="0" smtClean="0"/>
          </a:p>
          <a:p>
            <a:pPr marL="0" indent="0">
              <a:buNone/>
            </a:pPr>
            <a:r>
              <a:rPr lang="ru-RU" sz="2200" u="sng" dirty="0" smtClean="0"/>
              <a:t>Вспомогательная ЛВС</a:t>
            </a:r>
            <a:r>
              <a:rPr lang="ru-RU" sz="2200" dirty="0" smtClean="0"/>
              <a:t>:</a:t>
            </a:r>
            <a:endParaRPr lang="ru-RU" sz="2200" dirty="0"/>
          </a:p>
          <a:p>
            <a:r>
              <a:rPr lang="ru-RU" sz="2200" dirty="0" smtClean="0"/>
              <a:t>ремонтный </a:t>
            </a:r>
            <a:r>
              <a:rPr lang="ru-RU" sz="2200" dirty="0"/>
              <a:t>персонал,</a:t>
            </a:r>
          </a:p>
          <a:p>
            <a:r>
              <a:rPr lang="ru-RU" sz="2200" dirty="0" smtClean="0"/>
              <a:t>вспомогательный персонал</a:t>
            </a:r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r>
              <a:rPr lang="ru-RU" sz="2200" u="sng" dirty="0" smtClean="0"/>
              <a:t>ЛВС АЭС</a:t>
            </a:r>
            <a:r>
              <a:rPr lang="ru-RU" sz="2200" dirty="0" smtClean="0"/>
              <a:t>:</a:t>
            </a:r>
          </a:p>
          <a:p>
            <a:r>
              <a:rPr lang="ru-RU" sz="2200" dirty="0" smtClean="0"/>
              <a:t>Персонал </a:t>
            </a:r>
            <a:r>
              <a:rPr lang="ru-RU" sz="2200" dirty="0"/>
              <a:t>служб АЭС,</a:t>
            </a:r>
          </a:p>
          <a:p>
            <a:r>
              <a:rPr lang="ru-RU" sz="2200" dirty="0" smtClean="0"/>
              <a:t>Руководство АЭС</a:t>
            </a:r>
            <a:endParaRPr lang="ru-RU" sz="2200" dirty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u="sng" dirty="0" smtClean="0"/>
          </a:p>
          <a:p>
            <a:pPr marL="0" indent="0">
              <a:buNone/>
            </a:pPr>
            <a:r>
              <a:rPr lang="ru-RU" sz="2200" u="sng" dirty="0" smtClean="0"/>
              <a:t>Интернет</a:t>
            </a:r>
            <a:r>
              <a:rPr lang="ru-RU" sz="2200" dirty="0" smtClean="0"/>
              <a:t>:</a:t>
            </a:r>
            <a:endParaRPr lang="ru-RU" sz="2200" dirty="0"/>
          </a:p>
          <a:p>
            <a:r>
              <a:rPr lang="ru-RU" sz="2200" dirty="0" smtClean="0"/>
              <a:t>Сотрудники </a:t>
            </a:r>
            <a:r>
              <a:rPr lang="ru-RU" sz="2200" dirty="0"/>
              <a:t>служб надзорных органов,</a:t>
            </a:r>
          </a:p>
          <a:p>
            <a:r>
              <a:rPr lang="ru-RU" sz="2200" dirty="0" smtClean="0"/>
              <a:t>Сотрудники </a:t>
            </a:r>
            <a:r>
              <a:rPr lang="ru-RU" sz="2200" dirty="0"/>
              <a:t>организаций, </a:t>
            </a:r>
            <a:endParaRPr lang="ru-RU" sz="2200" dirty="0" smtClean="0"/>
          </a:p>
          <a:p>
            <a:r>
              <a:rPr lang="ru-RU" sz="2200" dirty="0" smtClean="0"/>
              <a:t>осуществляющих </a:t>
            </a:r>
            <a:r>
              <a:rPr lang="ru-RU" sz="2200" dirty="0"/>
              <a:t>техническую поддержку.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17476" y="6269077"/>
            <a:ext cx="7309048" cy="274320"/>
          </a:xfrm>
        </p:spPr>
        <p:txBody>
          <a:bodyPr/>
          <a:lstStyle/>
          <a:p>
            <a:pPr algn="l"/>
            <a:r>
              <a:rPr lang="ru-RU" dirty="0" smtClean="0"/>
              <a:t>Институт проблем управления им. В.А. Трапезникова Российской академии наук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300F-2C36-4B89-AB3E-E470E5CA6A90}" type="slidenum">
              <a:rPr lang="ru-RU" smtClean="0"/>
              <a:t>29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96864"/>
            <a:ext cx="2325960" cy="1498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991" y="3068960"/>
            <a:ext cx="1815025" cy="187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861" y="5133672"/>
            <a:ext cx="242034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6" y="6093296"/>
            <a:ext cx="588643" cy="505070"/>
          </a:xfrm>
          <a:prstGeom prst="rect">
            <a:avLst/>
          </a:prstGeom>
          <a:effectLst>
            <a:outerShdw blurRad="50800" dist="50800" sx="106000" sy="106000" algn="ctr" rotWithShape="0">
              <a:schemeClr val="bg1">
                <a:alpha val="7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6706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Причина (угроза)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r>
              <a:rPr lang="ru-RU" sz="4400" dirty="0" smtClean="0"/>
              <a:t>Моральное устаревание СВБУ-1 </a:t>
            </a:r>
            <a:endParaRPr lang="en-US" sz="4400" dirty="0" smtClean="0"/>
          </a:p>
          <a:p>
            <a:pPr marL="0" indent="0">
              <a:buNone/>
            </a:pPr>
            <a:endParaRPr lang="en-US" sz="4400" dirty="0" smtClean="0"/>
          </a:p>
          <a:p>
            <a:r>
              <a:rPr lang="ru-RU" sz="4400" dirty="0"/>
              <a:t>П</a:t>
            </a:r>
            <a:r>
              <a:rPr lang="ru-RU" sz="4400" dirty="0" smtClean="0"/>
              <a:t>ерспектива </a:t>
            </a:r>
            <a:r>
              <a:rPr lang="ru-RU" sz="4400" dirty="0" smtClean="0"/>
              <a:t>отставания от Индии, Ирана, Европы </a:t>
            </a:r>
            <a:endParaRPr lang="en-US" sz="4400" dirty="0" smtClean="0"/>
          </a:p>
          <a:p>
            <a:pPr marL="0" indent="0">
              <a:buNone/>
            </a:pPr>
            <a:endParaRPr lang="en-US" sz="4400" dirty="0"/>
          </a:p>
          <a:p>
            <a:r>
              <a:rPr lang="ru-RU" sz="4400" dirty="0" smtClean="0"/>
              <a:t>Отказ </a:t>
            </a:r>
            <a:r>
              <a:rPr lang="ru-RU" sz="4400" dirty="0" smtClean="0"/>
              <a:t>от продукции РФ</a:t>
            </a:r>
          </a:p>
          <a:p>
            <a:endParaRPr lang="ru-RU" dirty="0" smtClean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04800" y="6216405"/>
            <a:ext cx="8011616" cy="458715"/>
          </a:xfrm>
        </p:spPr>
        <p:txBody>
          <a:bodyPr>
            <a:normAutofit/>
          </a:bodyPr>
          <a:lstStyle/>
          <a:p>
            <a:r>
              <a:rPr lang="ru-RU" dirty="0" smtClean="0"/>
              <a:t>Институт проблем управления им. В.А. Трапезникова Российской академии наук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6B2300F-2C36-4B89-AB3E-E470E5CA6A90}" type="slidenum">
              <a:rPr lang="ru-RU" smtClean="0"/>
              <a:t>3</a:t>
            </a:fld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5400000">
            <a:off x="2740936" y="252376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77072"/>
            <a:ext cx="542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6" y="6093296"/>
            <a:ext cx="588643" cy="505070"/>
          </a:xfrm>
          <a:prstGeom prst="rect">
            <a:avLst/>
          </a:prstGeom>
          <a:effectLst>
            <a:outerShdw blurRad="50800" dist="50800" sx="106000" sy="106000" algn="ctr" rotWithShape="0">
              <a:schemeClr val="bg1">
                <a:alpha val="7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095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noFill/>
        </p:spPr>
        <p:txBody>
          <a:bodyPr bIns="252000">
            <a:noAutofit/>
          </a:bodyPr>
          <a:lstStyle/>
          <a:p>
            <a:pPr algn="ctr"/>
            <a:r>
              <a:rPr lang="ru-RU" sz="2800" dirty="0" smtClean="0"/>
              <a:t>Дополнительные информационные функции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77029"/>
            <a:ext cx="8229600" cy="4472252"/>
          </a:xfrm>
        </p:spPr>
        <p:txBody>
          <a:bodyPr>
            <a:normAutofit/>
          </a:bodyPr>
          <a:lstStyle/>
          <a:p>
            <a:r>
              <a:rPr lang="ru-RU" sz="2000" dirty="0"/>
              <a:t>(1.)	Контроль состава, физического состояния и местоположения оперативного персонала АЭС,</a:t>
            </a:r>
          </a:p>
          <a:p>
            <a:r>
              <a:rPr lang="ru-RU" sz="2000" dirty="0"/>
              <a:t>(2.)	Функции системы подготовки данных (внесение изменений в ПО),</a:t>
            </a:r>
          </a:p>
          <a:p>
            <a:r>
              <a:rPr lang="ru-RU" sz="2000" dirty="0"/>
              <a:t>(3.)	Обеспечение информацией служб АЭС,</a:t>
            </a:r>
          </a:p>
          <a:p>
            <a:r>
              <a:rPr lang="ru-RU" sz="2000" dirty="0"/>
              <a:t>(4.)	Пассивное информирование персонала АЭС: вибрация, звук, голос </a:t>
            </a:r>
          </a:p>
          <a:p>
            <a:r>
              <a:rPr lang="ru-RU" sz="2000" dirty="0"/>
              <a:t>(5.)	Активное (с квитирование) информирование персонала по месту нахождения,</a:t>
            </a:r>
          </a:p>
          <a:p>
            <a:r>
              <a:rPr lang="ru-RU" sz="2000" dirty="0"/>
              <a:t>(6.)	Выдача данных по запросам со стороны внешних организаций,</a:t>
            </a:r>
          </a:p>
          <a:p>
            <a:r>
              <a:rPr lang="ru-RU" sz="2000" dirty="0"/>
              <a:t>(7.)	Отображение информации и ведение диалога в части интеллектуальной поддержки.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71600" y="6269077"/>
            <a:ext cx="6949008" cy="274320"/>
          </a:xfrm>
        </p:spPr>
        <p:txBody>
          <a:bodyPr/>
          <a:lstStyle/>
          <a:p>
            <a:pPr algn="l"/>
            <a:r>
              <a:rPr lang="ru-RU" dirty="0" smtClean="0"/>
              <a:t>Институт проблем управления им. В.А. Трапезникова Российской академии наук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300F-2C36-4B89-AB3E-E470E5CA6A90}" type="slidenum">
              <a:rPr lang="ru-RU" smtClean="0"/>
              <a:t>30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6" y="6093296"/>
            <a:ext cx="588643" cy="505070"/>
          </a:xfrm>
          <a:prstGeom prst="rect">
            <a:avLst/>
          </a:prstGeom>
          <a:effectLst>
            <a:outerShdw blurRad="50800" dist="50800" sx="106000" sy="106000" algn="ctr" rotWithShape="0">
              <a:schemeClr val="bg1">
                <a:alpha val="7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3423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 bIns="432000">
            <a:normAutofit/>
          </a:bodyPr>
          <a:lstStyle/>
          <a:p>
            <a:pPr algn="ctr"/>
            <a:r>
              <a:rPr lang="ru-RU" sz="2800" dirty="0" smtClean="0"/>
              <a:t>Дополнительные </a:t>
            </a:r>
            <a:r>
              <a:rPr lang="ru-RU" sz="2800" dirty="0" smtClean="0"/>
              <a:t>управляющие </a:t>
            </a:r>
            <a:r>
              <a:rPr lang="ru-RU" sz="2800" dirty="0" smtClean="0"/>
              <a:t>функции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2502843"/>
          </a:xfrm>
        </p:spPr>
        <p:txBody>
          <a:bodyPr/>
          <a:lstStyle/>
          <a:p>
            <a:r>
              <a:rPr lang="ru-RU" sz="2000" dirty="0"/>
              <a:t>(1.)	Голосовое управление видеокадрами,</a:t>
            </a:r>
          </a:p>
          <a:p>
            <a:r>
              <a:rPr lang="ru-RU" sz="2000" dirty="0"/>
              <a:t>(2.)	Выдача распоряжений персоналу АЭС,</a:t>
            </a:r>
          </a:p>
          <a:p>
            <a:r>
              <a:rPr lang="ru-RU" sz="2000" dirty="0"/>
              <a:t>(3.)	Выполнение команд по блокированию и восстановлению оборудования СВБУ при наличии подозрений о </a:t>
            </a:r>
            <a:r>
              <a:rPr lang="ru-RU" sz="2000" dirty="0" err="1"/>
              <a:t>кибератаках</a:t>
            </a:r>
            <a:r>
              <a:rPr lang="ru-RU" sz="2000" dirty="0"/>
              <a:t>,</a:t>
            </a:r>
          </a:p>
          <a:p>
            <a:r>
              <a:rPr lang="ru-RU" sz="2000" dirty="0"/>
              <a:t>(4.)	Автоматическое блокирование оборудования СВБУ при наличии признаков </a:t>
            </a:r>
            <a:r>
              <a:rPr lang="ru-RU" sz="2000" dirty="0" err="1"/>
              <a:t>кибератак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9484" y="6208671"/>
            <a:ext cx="7165032" cy="274320"/>
          </a:xfrm>
        </p:spPr>
        <p:txBody>
          <a:bodyPr/>
          <a:lstStyle/>
          <a:p>
            <a:pPr algn="l"/>
            <a:r>
              <a:rPr lang="ru-RU" dirty="0" smtClean="0"/>
              <a:t>Институт проблем управления им. В.А. Трапезникова Российской академии наук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300F-2C36-4B89-AB3E-E470E5CA6A90}" type="slidenum">
              <a:rPr lang="ru-RU" smtClean="0"/>
              <a:t>31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6" y="6093296"/>
            <a:ext cx="588643" cy="505070"/>
          </a:xfrm>
          <a:prstGeom prst="rect">
            <a:avLst/>
          </a:prstGeom>
          <a:effectLst>
            <a:outerShdw blurRad="50800" dist="50800" sx="106000" sy="106000" algn="ctr" rotWithShape="0">
              <a:schemeClr val="bg1">
                <a:alpha val="7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23654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06090"/>
          </a:xfrm>
          <a:noFill/>
        </p:spPr>
        <p:txBody>
          <a:bodyPr bIns="180000">
            <a:noAutofit/>
          </a:bodyPr>
          <a:lstStyle/>
          <a:p>
            <a:pPr algn="ctr"/>
            <a:r>
              <a:rPr lang="ru-RU" sz="2800" dirty="0" smtClean="0"/>
              <a:t>Дополнительная диагностическая функция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Диагностика состояния персонала по медицинским показателям: пульс, давление, физическая активность.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43608" y="6208671"/>
            <a:ext cx="7453064" cy="274320"/>
          </a:xfrm>
        </p:spPr>
        <p:txBody>
          <a:bodyPr/>
          <a:lstStyle/>
          <a:p>
            <a:pPr algn="l"/>
            <a:r>
              <a:rPr lang="ru-RU" dirty="0" smtClean="0"/>
              <a:t>Институт проблем управления им. В.А. Трапезникова Российской академии наук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300F-2C36-4B89-AB3E-E470E5CA6A90}" type="slidenum">
              <a:rPr lang="ru-RU" smtClean="0"/>
              <a:t>32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6" y="6093296"/>
            <a:ext cx="588643" cy="505070"/>
          </a:xfrm>
          <a:prstGeom prst="rect">
            <a:avLst/>
          </a:prstGeom>
          <a:effectLst>
            <a:outerShdw blurRad="50800" dist="50800" sx="106000" sy="106000" algn="ctr" rotWithShape="0">
              <a:schemeClr val="bg1">
                <a:alpha val="7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85406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noFill/>
        </p:spPr>
        <p:txBody>
          <a:bodyPr bIns="216000">
            <a:noAutofit/>
          </a:bodyPr>
          <a:lstStyle/>
          <a:p>
            <a:pPr algn="ctr"/>
            <a:r>
              <a:rPr lang="ru-RU" sz="2800" dirty="0" smtClean="0"/>
              <a:t>Дополнительные вспомогательные функции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ru-RU" sz="2000" dirty="0"/>
              <a:t>(1.)	Качественное моделирование для поиска причин неисправностей (объяснение сигнализации),</a:t>
            </a:r>
          </a:p>
          <a:p>
            <a:r>
              <a:rPr lang="ru-RU" sz="2000" dirty="0"/>
              <a:t>(2.)	Советы в части оптимизации ТЭП, </a:t>
            </a:r>
          </a:p>
          <a:p>
            <a:r>
              <a:rPr lang="ru-RU" sz="2000" dirty="0"/>
              <a:t>(3.)	Помощь в составлении планов оперативных работ,</a:t>
            </a:r>
          </a:p>
          <a:p>
            <a:r>
              <a:rPr lang="ru-RU" sz="2000" dirty="0"/>
              <a:t>(4.)	Навигатор и составитель маршрутов для перемещений по станционным помещениям и поиску оборудования и материалов,</a:t>
            </a:r>
          </a:p>
          <a:p>
            <a:r>
              <a:rPr lang="ru-RU" sz="2000" dirty="0"/>
              <a:t>(5.)	Оценка и советы по управлению рисками в части: </a:t>
            </a:r>
          </a:p>
          <a:p>
            <a:r>
              <a:rPr lang="ru-RU" sz="2000" dirty="0"/>
              <a:t>o	ТЭП,</a:t>
            </a:r>
          </a:p>
          <a:p>
            <a:r>
              <a:rPr lang="ru-RU" sz="2000" dirty="0"/>
              <a:t>o	Технологической безопасности (функций безопасности),</a:t>
            </a:r>
          </a:p>
          <a:p>
            <a:r>
              <a:rPr lang="ru-RU" sz="2000" dirty="0"/>
              <a:t>o	</a:t>
            </a:r>
            <a:r>
              <a:rPr lang="ru-RU" sz="2000" dirty="0" err="1"/>
              <a:t>Кибербезопасности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9484" y="6208671"/>
            <a:ext cx="7165032" cy="274320"/>
          </a:xfrm>
        </p:spPr>
        <p:txBody>
          <a:bodyPr/>
          <a:lstStyle/>
          <a:p>
            <a:pPr algn="l"/>
            <a:r>
              <a:rPr lang="ru-RU" smtClean="0"/>
              <a:t>Институт проблем управления им. В.А. Трапезникова Российской академии наук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300F-2C36-4B89-AB3E-E470E5CA6A90}" type="slidenum">
              <a:rPr lang="ru-RU" smtClean="0"/>
              <a:t>33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6" y="6093296"/>
            <a:ext cx="588643" cy="505070"/>
          </a:xfrm>
          <a:prstGeom prst="rect">
            <a:avLst/>
          </a:prstGeom>
          <a:effectLst>
            <a:outerShdw blurRad="50800" dist="50800" sx="106000" sy="106000" algn="ctr" rotWithShape="0">
              <a:schemeClr val="bg1">
                <a:alpha val="7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53083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 bIns="432000">
            <a:normAutofit/>
          </a:bodyPr>
          <a:lstStyle/>
          <a:p>
            <a:pPr algn="ctr"/>
            <a:r>
              <a:rPr lang="ru-RU" sz="2800" dirty="0" smtClean="0"/>
              <a:t>Коренные отличия СВБУ-2 от СВБУ-1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20506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ru-RU" sz="2400" dirty="0" smtClean="0"/>
              <a:t>Позволяет управлять не только механизмами но и людьми</a:t>
            </a:r>
          </a:p>
          <a:p>
            <a:pPr marL="571500" indent="-571500">
              <a:buFont typeface="+mj-lt"/>
              <a:buAutoNum type="romanUcPeriod"/>
            </a:pPr>
            <a:r>
              <a:rPr lang="ru-RU" sz="2400" dirty="0" smtClean="0"/>
              <a:t>Охватывает всех вовлеченных специалистов внутри и вне АЭС</a:t>
            </a:r>
          </a:p>
          <a:p>
            <a:pPr marL="571500" indent="-571500">
              <a:buFont typeface="+mj-lt"/>
              <a:buAutoNum type="romanUcPeriod"/>
            </a:pPr>
            <a:r>
              <a:rPr lang="ru-RU" sz="2400" dirty="0" smtClean="0"/>
              <a:t>Усиленная управляемая </a:t>
            </a:r>
            <a:r>
              <a:rPr lang="ru-RU" sz="2400" dirty="0" err="1" smtClean="0"/>
              <a:t>киберзащита</a:t>
            </a:r>
            <a:endParaRPr lang="ru-RU" sz="2400" dirty="0" smtClean="0"/>
          </a:p>
          <a:p>
            <a:pPr marL="571500" indent="-571500">
              <a:buFont typeface="+mj-lt"/>
              <a:buAutoNum type="romanUcPeriod"/>
            </a:pPr>
            <a:r>
              <a:rPr lang="ru-RU" sz="2400" dirty="0" smtClean="0"/>
              <a:t>Является само эволюционирующей во времени системой (перманентная модернизация)</a:t>
            </a:r>
          </a:p>
          <a:p>
            <a:pPr marL="571500" indent="-571500">
              <a:buFont typeface="+mj-lt"/>
              <a:buAutoNum type="romanUcPeriod"/>
            </a:pPr>
            <a:r>
              <a:rPr lang="ru-RU" sz="2400" u="sng" dirty="0" smtClean="0"/>
              <a:t>Привычный</a:t>
            </a:r>
            <a:r>
              <a:rPr lang="ru-RU" sz="2400" dirty="0" smtClean="0"/>
              <a:t> ЧМИ: беспроводные сети,</a:t>
            </a:r>
            <a:r>
              <a:rPr lang="ru-RU" sz="2400" dirty="0"/>
              <a:t> </a:t>
            </a:r>
            <a:r>
              <a:rPr lang="ru-RU" sz="2400" dirty="0" smtClean="0"/>
              <a:t>Интернет,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смартфоны, планшеты, контактные устройства, поисковые системы, эл. почта, чат, социальные сети и …</a:t>
            </a:r>
            <a:endParaRPr lang="ru-RU" sz="2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43608" y="6208671"/>
            <a:ext cx="7381056" cy="274320"/>
          </a:xfrm>
        </p:spPr>
        <p:txBody>
          <a:bodyPr/>
          <a:lstStyle/>
          <a:p>
            <a:pPr algn="l"/>
            <a:r>
              <a:rPr lang="ru-RU" smtClean="0"/>
              <a:t>Институт проблем управления им. В.А. Трапезникова Российской академии наук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300F-2C36-4B89-AB3E-E470E5CA6A90}" type="slidenum">
              <a:rPr lang="ru-RU" smtClean="0"/>
              <a:t>34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6" y="6093296"/>
            <a:ext cx="588643" cy="505070"/>
          </a:xfrm>
          <a:prstGeom prst="rect">
            <a:avLst/>
          </a:prstGeom>
          <a:effectLst>
            <a:outerShdw blurRad="50800" dist="50800" sx="106000" sy="106000" algn="ctr" rotWithShape="0">
              <a:schemeClr val="bg1">
                <a:alpha val="7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45099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6"/>
                </a:solidFill>
              </a:rPr>
              <a:t>Заключение</a:t>
            </a:r>
            <a:endParaRPr lang="ru-RU" sz="2800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31236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 докладе представлены основные положения Концепции СВБУ-2</a:t>
            </a:r>
          </a:p>
          <a:p>
            <a:r>
              <a:rPr lang="ru-RU" sz="2000" dirty="0" smtClean="0"/>
              <a:t>Мы рассматриваем ее как начало (!) процесса формирования нового видения СВБУ и АСУ ТП АЭС в целом </a:t>
            </a:r>
          </a:p>
          <a:p>
            <a:r>
              <a:rPr lang="ru-RU" sz="2000" dirty="0" smtClean="0"/>
              <a:t>Приглашаем к работе всех специалистов из РФ и других стран, включая потенциальных заказчиков АЭС.</a:t>
            </a:r>
          </a:p>
          <a:p>
            <a:r>
              <a:rPr lang="ru-RU" sz="2000" dirty="0" smtClean="0"/>
              <a:t>Текст концепции и презентация размещены на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nics.sicpro.org</a:t>
            </a:r>
            <a:r>
              <a:rPr lang="ru-RU" sz="2000" dirty="0" smtClean="0"/>
              <a:t> – скачивайте и знакомьтесь</a:t>
            </a:r>
          </a:p>
          <a:p>
            <a:r>
              <a:rPr lang="ru-RU" sz="2000" dirty="0"/>
              <a:t>Комментарии присылайте по адресу ipu31@mail.ru с пометкой «СВБУ-2</a:t>
            </a:r>
            <a:r>
              <a:rPr lang="ru-RU" sz="2000" dirty="0" smtClean="0"/>
              <a:t>».</a:t>
            </a:r>
            <a:endParaRPr lang="ru-RU" sz="2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71600" y="6208671"/>
            <a:ext cx="6949008" cy="274320"/>
          </a:xfrm>
        </p:spPr>
        <p:txBody>
          <a:bodyPr/>
          <a:lstStyle/>
          <a:p>
            <a:pPr algn="l"/>
            <a:r>
              <a:rPr lang="ru-RU" dirty="0" smtClean="0"/>
              <a:t>Институт проблем управления им. В.А. Трапезникова Российской академии наук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300F-2C36-4B89-AB3E-E470E5CA6A90}" type="slidenum">
              <a:rPr lang="ru-RU" smtClean="0"/>
              <a:t>35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6" y="6093296"/>
            <a:ext cx="588643" cy="505070"/>
          </a:xfrm>
          <a:prstGeom prst="rect">
            <a:avLst/>
          </a:prstGeom>
          <a:effectLst>
            <a:outerShdw blurRad="50800" dist="50800" sx="106000" sy="106000" algn="ctr" rotWithShape="0">
              <a:schemeClr val="bg1">
                <a:alpha val="7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50864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План дальнейшей работы: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74441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Организаторы </a:t>
            </a:r>
            <a:r>
              <a:rPr lang="ru-RU" sz="2000" dirty="0"/>
              <a:t>по желанию адресатов выкладывают материалы на сайт и информируют о них зарегистрированных  участников совещания-конференции.</a:t>
            </a:r>
          </a:p>
          <a:p>
            <a:r>
              <a:rPr lang="ru-RU" sz="2000" dirty="0"/>
              <a:t>Организаторы проводят адресные презентации для российских и зарубежных организаций</a:t>
            </a:r>
          </a:p>
          <a:p>
            <a:r>
              <a:rPr lang="ru-RU" sz="2000" dirty="0"/>
              <a:t>В сентябре 2017 г. планируется новое мероприятие с широким участием всех желающих с докладами, выступлениями, демонстрациями и т.п.</a:t>
            </a:r>
          </a:p>
          <a:p>
            <a:r>
              <a:rPr lang="ru-RU" sz="2000" dirty="0"/>
              <a:t>Концепция и ее перевод на английский язык (возможно фарси) будет опубликована в виде книги, доступной широкой общественности.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71600" y="6208671"/>
            <a:ext cx="7309048" cy="274320"/>
          </a:xfrm>
        </p:spPr>
        <p:txBody>
          <a:bodyPr/>
          <a:lstStyle/>
          <a:p>
            <a:pPr algn="l"/>
            <a:r>
              <a:rPr lang="ru-RU" dirty="0" smtClean="0"/>
              <a:t>Институт проблем управления им. В.А. Трапезникова Российской академии наук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300F-2C36-4B89-AB3E-E470E5CA6A90}" type="slidenum">
              <a:rPr lang="ru-RU" smtClean="0"/>
              <a:t>36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6" y="6093296"/>
            <a:ext cx="588643" cy="505070"/>
          </a:xfrm>
          <a:prstGeom prst="rect">
            <a:avLst/>
          </a:prstGeom>
          <a:effectLst>
            <a:outerShdw blurRad="50800" dist="50800" sx="106000" sy="106000" algn="ctr" rotWithShape="0">
              <a:schemeClr val="bg1">
                <a:alpha val="7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40036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sz="6600" dirty="0" smtClean="0"/>
              <a:t>Вопросы?</a:t>
            </a:r>
            <a:endParaRPr lang="ru-RU" sz="66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9484" y="6208671"/>
            <a:ext cx="7165032" cy="274320"/>
          </a:xfrm>
        </p:spPr>
        <p:txBody>
          <a:bodyPr/>
          <a:lstStyle/>
          <a:p>
            <a:pPr algn="l"/>
            <a:r>
              <a:rPr lang="ru-RU" dirty="0" smtClean="0"/>
              <a:t>Институт проблем управления им. В.А. Трапезникова Российской академии наук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300F-2C36-4B89-AB3E-E470E5CA6A90}" type="slidenum">
              <a:rPr lang="ru-RU" smtClean="0"/>
              <a:t>37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6" y="6093296"/>
            <a:ext cx="588643" cy="505070"/>
          </a:xfrm>
          <a:prstGeom prst="rect">
            <a:avLst/>
          </a:prstGeom>
          <a:effectLst>
            <a:outerShdw blurRad="50800" dist="50800" sx="106000" sy="106000" algn="ctr" rotWithShape="0">
              <a:schemeClr val="bg1">
                <a:alpha val="7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1301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Реакция науки (ИПУ РАН)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4000" dirty="0" smtClean="0"/>
              <a:t>Критический анализ опыта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 smtClean="0"/>
              <a:t>Учет новых требований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 smtClean="0"/>
              <a:t>Анализ достижений/тенденций/вызовов в науке и технике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 smtClean="0"/>
              <a:t>Подготовка концепций – </a:t>
            </a:r>
            <a:r>
              <a:rPr lang="ru-RU" sz="4400" dirty="0" smtClean="0">
                <a:solidFill>
                  <a:schemeClr val="accent6"/>
                </a:solidFill>
              </a:rPr>
              <a:t>СВБУ-2</a:t>
            </a:r>
          </a:p>
          <a:p>
            <a:endParaRPr 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7093024" cy="274320"/>
          </a:xfrm>
        </p:spPr>
        <p:txBody>
          <a:bodyPr>
            <a:noAutofit/>
          </a:bodyPr>
          <a:lstStyle/>
          <a:p>
            <a:pPr algn="ctr"/>
            <a:r>
              <a:rPr lang="ru-RU" sz="1200" dirty="0" smtClean="0"/>
              <a:t>Институт проблем управления им. В.А. Трапезникова Российской академии наук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6B2300F-2C36-4B89-AB3E-E470E5CA6A90}" type="slidenum">
              <a:rPr lang="ru-RU" smtClean="0"/>
              <a:t>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6" y="6093296"/>
            <a:ext cx="588643" cy="505070"/>
          </a:xfrm>
          <a:prstGeom prst="rect">
            <a:avLst/>
          </a:prstGeom>
          <a:effectLst>
            <a:outerShdw blurRad="50800" dist="50800" sx="106000" sy="106000" algn="ctr" rotWithShape="0">
              <a:schemeClr val="bg1">
                <a:alpha val="7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46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/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Анализ </a:t>
            </a:r>
            <a:r>
              <a:rPr lang="ru-RU" dirty="0" smtClean="0">
                <a:solidFill>
                  <a:schemeClr val="accent1"/>
                </a:solidFill>
              </a:rPr>
              <a:t>опыта: </a:t>
            </a:r>
            <a:r>
              <a:rPr lang="ru-RU" dirty="0" smtClean="0">
                <a:solidFill>
                  <a:schemeClr val="accent1"/>
                </a:solidFill>
              </a:rPr>
              <a:t>ЧМИ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4330824" cy="4929411"/>
          </a:xfrm>
        </p:spPr>
        <p:txBody>
          <a:bodyPr>
            <a:no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Длинный </a:t>
            </a:r>
            <a:r>
              <a:rPr lang="ru-RU" sz="2000" dirty="0" smtClean="0"/>
              <a:t>ряд дисплеев на пульте </a:t>
            </a:r>
            <a:r>
              <a:rPr lang="ru-RU" sz="2000" dirty="0" smtClean="0"/>
              <a:t>операторов-технологов</a:t>
            </a:r>
          </a:p>
          <a:p>
            <a:endParaRPr lang="ru-RU" sz="2000" dirty="0" smtClean="0"/>
          </a:p>
          <a:p>
            <a:r>
              <a:rPr lang="ru-RU" sz="2000" dirty="0" smtClean="0"/>
              <a:t>Дефицит информации у </a:t>
            </a:r>
            <a:r>
              <a:rPr lang="ru-RU" sz="2000" dirty="0" smtClean="0"/>
              <a:t>НСБ</a:t>
            </a:r>
          </a:p>
          <a:p>
            <a:pPr marL="0" indent="0">
              <a:buNone/>
            </a:pPr>
            <a:endParaRPr lang="ru-RU" sz="2000" dirty="0" smtClean="0"/>
          </a:p>
          <a:p>
            <a:r>
              <a:rPr lang="ru-RU" sz="2000" dirty="0" smtClean="0"/>
              <a:t>Неудобство работы с диагностикой от АСУ ТП (АРМ не на БПУ</a:t>
            </a:r>
            <a:r>
              <a:rPr lang="ru-RU" sz="2000" dirty="0" smtClean="0"/>
              <a:t>)</a:t>
            </a:r>
          </a:p>
          <a:p>
            <a:endParaRPr lang="ru-RU" sz="2000" dirty="0" smtClean="0"/>
          </a:p>
          <a:p>
            <a:r>
              <a:rPr lang="ru-RU" sz="2000" dirty="0" smtClean="0"/>
              <a:t>Интерференция от звуковых </a:t>
            </a:r>
            <a:r>
              <a:rPr lang="ru-RU" sz="2000" dirty="0" smtClean="0"/>
              <a:t>сигналов</a:t>
            </a:r>
          </a:p>
          <a:p>
            <a:endParaRPr lang="ru-RU" sz="2000" dirty="0" smtClean="0"/>
          </a:p>
          <a:p>
            <a:r>
              <a:rPr lang="ru-RU" sz="2000" dirty="0" smtClean="0"/>
              <a:t>Большое количество </a:t>
            </a:r>
            <a:r>
              <a:rPr lang="ru-RU" sz="2000" dirty="0" smtClean="0"/>
              <a:t>сигнализации, </a:t>
            </a:r>
            <a:r>
              <a:rPr lang="ru-RU" sz="2000" dirty="0" smtClean="0"/>
              <a:t>в </a:t>
            </a:r>
            <a:r>
              <a:rPr lang="ru-RU" sz="2000" dirty="0" err="1" smtClean="0"/>
              <a:t>т.ч</a:t>
            </a:r>
            <a:r>
              <a:rPr lang="ru-RU" sz="2000" dirty="0" smtClean="0"/>
              <a:t>. отказавшей</a:t>
            </a: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1043608" y="6386000"/>
            <a:ext cx="7139086" cy="274320"/>
          </a:xfrm>
        </p:spPr>
        <p:txBody>
          <a:bodyPr>
            <a:noAutofit/>
          </a:bodyPr>
          <a:lstStyle/>
          <a:p>
            <a:pPr algn="ctr"/>
            <a:r>
              <a:rPr lang="ru-RU" sz="1200" dirty="0" smtClean="0"/>
              <a:t>Институт проблем управления им. В.А. Трапезникова Российской академии наук</a:t>
            </a:r>
            <a:endParaRPr lang="ru-RU" sz="12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6B2300F-2C36-4B89-AB3E-E470E5CA6A90}" type="slidenum">
              <a:rPr lang="ru-RU" smtClean="0"/>
              <a:t>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499552" y="1268760"/>
            <a:ext cx="318432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Дисплеи большого формата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300068" y="2060848"/>
            <a:ext cx="3610560" cy="2038806"/>
          </a:xfrm>
          <a:custGeom>
            <a:avLst/>
            <a:gdLst>
              <a:gd name="connsiteX0" fmla="*/ 0 w 3600400"/>
              <a:gd name="connsiteY0" fmla="*/ 0 h 1754326"/>
              <a:gd name="connsiteX1" fmla="*/ 3600400 w 3600400"/>
              <a:gd name="connsiteY1" fmla="*/ 0 h 1754326"/>
              <a:gd name="connsiteX2" fmla="*/ 3600400 w 3600400"/>
              <a:gd name="connsiteY2" fmla="*/ 1754326 h 1754326"/>
              <a:gd name="connsiteX3" fmla="*/ 0 w 3600400"/>
              <a:gd name="connsiteY3" fmla="*/ 1754326 h 1754326"/>
              <a:gd name="connsiteX4" fmla="*/ 0 w 3600400"/>
              <a:gd name="connsiteY4" fmla="*/ 0 h 1754326"/>
              <a:gd name="connsiteX0" fmla="*/ 0 w 3610560"/>
              <a:gd name="connsiteY0" fmla="*/ 0 h 2008326"/>
              <a:gd name="connsiteX1" fmla="*/ 3600400 w 3610560"/>
              <a:gd name="connsiteY1" fmla="*/ 0 h 2008326"/>
              <a:gd name="connsiteX2" fmla="*/ 3610560 w 3610560"/>
              <a:gd name="connsiteY2" fmla="*/ 2008326 h 2008326"/>
              <a:gd name="connsiteX3" fmla="*/ 0 w 3610560"/>
              <a:gd name="connsiteY3" fmla="*/ 1754326 h 2008326"/>
              <a:gd name="connsiteX4" fmla="*/ 0 w 3610560"/>
              <a:gd name="connsiteY4" fmla="*/ 0 h 2008326"/>
              <a:gd name="connsiteX0" fmla="*/ 0 w 3610560"/>
              <a:gd name="connsiteY0" fmla="*/ 0 h 2038806"/>
              <a:gd name="connsiteX1" fmla="*/ 3600400 w 3610560"/>
              <a:gd name="connsiteY1" fmla="*/ 0 h 2038806"/>
              <a:gd name="connsiteX2" fmla="*/ 3610560 w 3610560"/>
              <a:gd name="connsiteY2" fmla="*/ 2008326 h 2038806"/>
              <a:gd name="connsiteX3" fmla="*/ 10160 w 3610560"/>
              <a:gd name="connsiteY3" fmla="*/ 2038806 h 2038806"/>
              <a:gd name="connsiteX4" fmla="*/ 0 w 3610560"/>
              <a:gd name="connsiteY4" fmla="*/ 0 h 203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0560" h="2038806">
                <a:moveTo>
                  <a:pt x="0" y="0"/>
                </a:moveTo>
                <a:lnTo>
                  <a:pt x="3600400" y="0"/>
                </a:lnTo>
                <a:cubicBezTo>
                  <a:pt x="3603787" y="669442"/>
                  <a:pt x="3607173" y="1338884"/>
                  <a:pt x="3610560" y="2008326"/>
                </a:cubicBezTo>
                <a:lnTo>
                  <a:pt x="10160" y="2038806"/>
                </a:lnTo>
                <a:cubicBezTo>
                  <a:pt x="6773" y="1359204"/>
                  <a:pt x="3387" y="679602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Предоставление на БПУ всей информации для  НСБ, включая АСУ ТП</a:t>
            </a:r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4321850" y="2482726"/>
            <a:ext cx="864096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991" y="1553349"/>
            <a:ext cx="896937" cy="35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право 8"/>
          <p:cNvSpPr/>
          <p:nvPr/>
        </p:nvSpPr>
        <p:spPr>
          <a:xfrm rot="21322197">
            <a:off x="3713045" y="3746443"/>
            <a:ext cx="1464164" cy="275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841" y="4547464"/>
            <a:ext cx="680769" cy="83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255" y="4681450"/>
            <a:ext cx="94064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778">
            <a:off x="3024783" y="4688212"/>
            <a:ext cx="2392472" cy="37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89035" y="4157853"/>
            <a:ext cx="3072775" cy="1289090"/>
          </a:xfrm>
          <a:custGeom>
            <a:avLst/>
            <a:gdLst>
              <a:gd name="connsiteX0" fmla="*/ 0 w 2463175"/>
              <a:gd name="connsiteY0" fmla="*/ 0 h 923330"/>
              <a:gd name="connsiteX1" fmla="*/ 2463175 w 2463175"/>
              <a:gd name="connsiteY1" fmla="*/ 0 h 923330"/>
              <a:gd name="connsiteX2" fmla="*/ 2463175 w 2463175"/>
              <a:gd name="connsiteY2" fmla="*/ 923330 h 923330"/>
              <a:gd name="connsiteX3" fmla="*/ 0 w 2463175"/>
              <a:gd name="connsiteY3" fmla="*/ 923330 h 923330"/>
              <a:gd name="connsiteX4" fmla="*/ 0 w 2463175"/>
              <a:gd name="connsiteY4" fmla="*/ 0 h 923330"/>
              <a:gd name="connsiteX0" fmla="*/ 0 w 2463175"/>
              <a:gd name="connsiteY0" fmla="*/ 0 h 1258610"/>
              <a:gd name="connsiteX1" fmla="*/ 2463175 w 2463175"/>
              <a:gd name="connsiteY1" fmla="*/ 0 h 1258610"/>
              <a:gd name="connsiteX2" fmla="*/ 2463175 w 2463175"/>
              <a:gd name="connsiteY2" fmla="*/ 1258610 h 1258610"/>
              <a:gd name="connsiteX3" fmla="*/ 0 w 2463175"/>
              <a:gd name="connsiteY3" fmla="*/ 923330 h 1258610"/>
              <a:gd name="connsiteX4" fmla="*/ 0 w 2463175"/>
              <a:gd name="connsiteY4" fmla="*/ 0 h 1258610"/>
              <a:gd name="connsiteX0" fmla="*/ 0 w 2463175"/>
              <a:gd name="connsiteY0" fmla="*/ 0 h 1268770"/>
              <a:gd name="connsiteX1" fmla="*/ 2463175 w 2463175"/>
              <a:gd name="connsiteY1" fmla="*/ 0 h 1268770"/>
              <a:gd name="connsiteX2" fmla="*/ 2463175 w 2463175"/>
              <a:gd name="connsiteY2" fmla="*/ 1258610 h 1268770"/>
              <a:gd name="connsiteX3" fmla="*/ 0 w 2463175"/>
              <a:gd name="connsiteY3" fmla="*/ 1268770 h 1268770"/>
              <a:gd name="connsiteX4" fmla="*/ 0 w 2463175"/>
              <a:gd name="connsiteY4" fmla="*/ 0 h 1268770"/>
              <a:gd name="connsiteX0" fmla="*/ 0 w 2483495"/>
              <a:gd name="connsiteY0" fmla="*/ 0 h 1268770"/>
              <a:gd name="connsiteX1" fmla="*/ 2463175 w 2483495"/>
              <a:gd name="connsiteY1" fmla="*/ 0 h 1268770"/>
              <a:gd name="connsiteX2" fmla="*/ 2483495 w 2483495"/>
              <a:gd name="connsiteY2" fmla="*/ 1268770 h 1268770"/>
              <a:gd name="connsiteX3" fmla="*/ 0 w 2483495"/>
              <a:gd name="connsiteY3" fmla="*/ 1268770 h 1268770"/>
              <a:gd name="connsiteX4" fmla="*/ 0 w 2483495"/>
              <a:gd name="connsiteY4" fmla="*/ 0 h 1268770"/>
              <a:gd name="connsiteX0" fmla="*/ 0 w 3082935"/>
              <a:gd name="connsiteY0" fmla="*/ 0 h 1268770"/>
              <a:gd name="connsiteX1" fmla="*/ 3062615 w 3082935"/>
              <a:gd name="connsiteY1" fmla="*/ 0 h 1268770"/>
              <a:gd name="connsiteX2" fmla="*/ 3082935 w 3082935"/>
              <a:gd name="connsiteY2" fmla="*/ 1268770 h 1268770"/>
              <a:gd name="connsiteX3" fmla="*/ 599440 w 3082935"/>
              <a:gd name="connsiteY3" fmla="*/ 1268770 h 1268770"/>
              <a:gd name="connsiteX4" fmla="*/ 0 w 3082935"/>
              <a:gd name="connsiteY4" fmla="*/ 0 h 1268770"/>
              <a:gd name="connsiteX0" fmla="*/ 0 w 3082935"/>
              <a:gd name="connsiteY0" fmla="*/ 0 h 1268770"/>
              <a:gd name="connsiteX1" fmla="*/ 3062615 w 3082935"/>
              <a:gd name="connsiteY1" fmla="*/ 0 h 1268770"/>
              <a:gd name="connsiteX2" fmla="*/ 3082935 w 3082935"/>
              <a:gd name="connsiteY2" fmla="*/ 1268770 h 1268770"/>
              <a:gd name="connsiteX3" fmla="*/ 30480 w 3082935"/>
              <a:gd name="connsiteY3" fmla="*/ 1268770 h 1268770"/>
              <a:gd name="connsiteX4" fmla="*/ 0 w 3082935"/>
              <a:gd name="connsiteY4" fmla="*/ 0 h 1268770"/>
              <a:gd name="connsiteX0" fmla="*/ 0 w 3072775"/>
              <a:gd name="connsiteY0" fmla="*/ 0 h 1268770"/>
              <a:gd name="connsiteX1" fmla="*/ 3062615 w 3072775"/>
              <a:gd name="connsiteY1" fmla="*/ 0 h 1268770"/>
              <a:gd name="connsiteX2" fmla="*/ 3072775 w 3072775"/>
              <a:gd name="connsiteY2" fmla="*/ 1268770 h 1268770"/>
              <a:gd name="connsiteX3" fmla="*/ 30480 w 3072775"/>
              <a:gd name="connsiteY3" fmla="*/ 1268770 h 1268770"/>
              <a:gd name="connsiteX4" fmla="*/ 0 w 3072775"/>
              <a:gd name="connsiteY4" fmla="*/ 0 h 1268770"/>
              <a:gd name="connsiteX0" fmla="*/ 0 w 3072775"/>
              <a:gd name="connsiteY0" fmla="*/ 0 h 1289090"/>
              <a:gd name="connsiteX1" fmla="*/ 3062615 w 3072775"/>
              <a:gd name="connsiteY1" fmla="*/ 0 h 1289090"/>
              <a:gd name="connsiteX2" fmla="*/ 3072775 w 3072775"/>
              <a:gd name="connsiteY2" fmla="*/ 1268770 h 1289090"/>
              <a:gd name="connsiteX3" fmla="*/ 0 w 3072775"/>
              <a:gd name="connsiteY3" fmla="*/ 1289090 h 1289090"/>
              <a:gd name="connsiteX4" fmla="*/ 0 w 3072775"/>
              <a:gd name="connsiteY4" fmla="*/ 0 h 128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2775" h="1289090">
                <a:moveTo>
                  <a:pt x="0" y="0"/>
                </a:moveTo>
                <a:lnTo>
                  <a:pt x="3062615" y="0"/>
                </a:lnTo>
                <a:cubicBezTo>
                  <a:pt x="3066002" y="422923"/>
                  <a:pt x="3069388" y="845847"/>
                  <a:pt x="3072775" y="1268770"/>
                </a:cubicBezTo>
                <a:lnTo>
                  <a:pt x="0" y="128909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Контактные устройства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210" y="3174874"/>
            <a:ext cx="3251760" cy="83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20210" y="5498595"/>
            <a:ext cx="3114276" cy="707886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Временное </a:t>
            </a:r>
            <a:r>
              <a:rPr lang="ru-RU" sz="2000" dirty="0"/>
              <a:t>понижение важности сигнализации.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734" y="5733538"/>
            <a:ext cx="2425700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6" y="6093296"/>
            <a:ext cx="588643" cy="505070"/>
          </a:xfrm>
          <a:prstGeom prst="rect">
            <a:avLst/>
          </a:prstGeom>
          <a:effectLst>
            <a:outerShdw blurRad="50800" dist="50800" sx="106000" sy="106000" algn="ctr" rotWithShape="0">
              <a:schemeClr val="bg1">
                <a:alpha val="7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807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664" y="1556791"/>
            <a:ext cx="151216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 tIns="360000" bIns="360000">
            <a:normAutofit fontScale="90000"/>
          </a:bodyPr>
          <a:lstStyle/>
          <a:p>
            <a:r>
              <a:rPr lang="ru-RU" sz="4100" dirty="0" smtClean="0">
                <a:solidFill>
                  <a:schemeClr val="accent1"/>
                </a:solidFill>
              </a:rPr>
              <a:t>Анализ опыта: по эксплуатации ПТК</a:t>
            </a:r>
            <a:endParaRPr lang="ru-RU" sz="4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92514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Сложная конструкция приборных стоек – источник «рукотворных» отказов</a:t>
            </a:r>
          </a:p>
          <a:p>
            <a:endParaRPr lang="ru-RU" dirty="0" smtClean="0"/>
          </a:p>
          <a:p>
            <a:r>
              <a:rPr lang="ru-RU" dirty="0" smtClean="0"/>
              <a:t>Единая вычислительная сеть (единый сегмент) – сложность контроля нештатных подключений</a:t>
            </a:r>
          </a:p>
          <a:p>
            <a:endParaRPr lang="ru-RU" dirty="0" smtClean="0"/>
          </a:p>
          <a:p>
            <a:r>
              <a:rPr lang="ru-RU" dirty="0" smtClean="0"/>
              <a:t>Неудобство (опасности) внесения изменений ПО через внешние носители</a:t>
            </a:r>
          </a:p>
          <a:p>
            <a:endParaRPr lang="ru-RU" dirty="0" smtClean="0"/>
          </a:p>
          <a:p>
            <a:r>
              <a:rPr lang="ru-RU" dirty="0" smtClean="0"/>
              <a:t>Большое число эксплуатирующего персонала.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1076619" y="6345831"/>
            <a:ext cx="7109420" cy="27432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Институт проблем управления им. В.А. Трапезникова Российской академии наук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6B2300F-2C36-4B89-AB3E-E470E5CA6A90}" type="slidenum">
              <a:rPr lang="ru-RU" smtClean="0"/>
              <a:t>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64088" y="1556791"/>
            <a:ext cx="1778099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Моноблоки, беспроводные устройства ввода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460" y="2916375"/>
            <a:ext cx="664468" cy="66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54530" y="3248158"/>
            <a:ext cx="199721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Сегментирование,</a:t>
            </a:r>
          </a:p>
          <a:p>
            <a:r>
              <a:rPr lang="ru-RU" dirty="0" smtClean="0"/>
              <a:t>Диоды данных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78037" y="4088308"/>
            <a:ext cx="266738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Подключение системы подготовки данных через сеть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5266074"/>
            <a:ext cx="251491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Сокращение до одного </a:t>
            </a:r>
          </a:p>
          <a:p>
            <a:r>
              <a:rPr lang="ru-RU" dirty="0" smtClean="0"/>
              <a:t>сменного инженера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4355976" y="2060848"/>
            <a:ext cx="100811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993505">
            <a:off x="3988331" y="3067413"/>
            <a:ext cx="1285996" cy="664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863123" y="4370723"/>
            <a:ext cx="1326117" cy="564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0834735">
            <a:off x="3196074" y="5447025"/>
            <a:ext cx="1296144" cy="577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6" y="6093296"/>
            <a:ext cx="588643" cy="505070"/>
          </a:xfrm>
          <a:prstGeom prst="rect">
            <a:avLst/>
          </a:prstGeom>
          <a:effectLst>
            <a:outerShdw blurRad="50800" dist="50800" sx="106000" sy="106000" algn="ctr" rotWithShape="0">
              <a:schemeClr val="bg1">
                <a:alpha val="7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856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850106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sz="4000" dirty="0" smtClean="0">
                <a:solidFill>
                  <a:schemeClr val="accent2"/>
                </a:solidFill>
              </a:rPr>
              <a:t>Анализ опыта: </a:t>
            </a:r>
            <a:r>
              <a:rPr lang="ru-RU" sz="4000" dirty="0" err="1" smtClean="0">
                <a:solidFill>
                  <a:schemeClr val="accent2"/>
                </a:solidFill>
              </a:rPr>
              <a:t>кибербезопасность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Анализ угроз (по специальной методике ИПУ)  показал недостаточную защищенность от разгильдяев и злоумышленников внутри </a:t>
            </a:r>
            <a:r>
              <a:rPr lang="ru-RU" sz="2800" dirty="0"/>
              <a:t>и </a:t>
            </a:r>
            <a:r>
              <a:rPr lang="ru-RU" sz="2800" dirty="0" smtClean="0"/>
              <a:t>вне АЭС </a:t>
            </a:r>
            <a:r>
              <a:rPr lang="ru-RU" sz="2800" dirty="0"/>
              <a:t>: </a:t>
            </a:r>
            <a:endParaRPr lang="ru-RU" sz="2800" dirty="0" smtClean="0"/>
          </a:p>
          <a:p>
            <a:r>
              <a:rPr lang="ru-RU" sz="2800" dirty="0" smtClean="0"/>
              <a:t>через компоненты, </a:t>
            </a:r>
          </a:p>
          <a:p>
            <a:r>
              <a:rPr lang="ru-RU" sz="2800" dirty="0" smtClean="0"/>
              <a:t>расходные материалы, </a:t>
            </a:r>
          </a:p>
          <a:p>
            <a:r>
              <a:rPr lang="ru-RU" sz="2800" dirty="0" smtClean="0"/>
              <a:t>подмену электронных писем и др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u="sng" dirty="0" smtClean="0"/>
              <a:t>Наиболее опасные атаки</a:t>
            </a:r>
            <a:r>
              <a:rPr lang="ru-RU" sz="2800" dirty="0" smtClean="0"/>
              <a:t>: массовый целенаправленный поток ложных команд управления.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7093024" cy="27432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Институт проблем управления им. В.А. Трапезникова Российской академии наук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6B2300F-2C36-4B89-AB3E-E470E5CA6A90}" type="slidenum">
              <a:rPr lang="ru-RU" smtClean="0"/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2564904"/>
            <a:ext cx="40588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Киберустойчивость</a:t>
            </a:r>
            <a:endParaRPr lang="ru-RU" sz="2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+управление рисками</a:t>
            </a:r>
            <a:endParaRPr lang="ru-RU" sz="2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139952" y="25649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6" y="6093296"/>
            <a:ext cx="588643" cy="505070"/>
          </a:xfrm>
          <a:prstGeom prst="rect">
            <a:avLst/>
          </a:prstGeom>
          <a:effectLst>
            <a:outerShdw blurRad="50800" dist="50800" sx="106000" sy="106000" algn="ctr" rotWithShape="0">
              <a:schemeClr val="bg1">
                <a:alpha val="7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935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bg1">
                <a:lumMod val="85000"/>
              </a:schemeClr>
            </a:solidFill>
          </a:ln>
        </p:spPr>
        <p:txBody>
          <a:bodyPr tIns="360000" bIns="252000">
            <a:normAutofit fontScale="90000"/>
          </a:bodyPr>
          <a:lstStyle/>
          <a:p>
            <a:r>
              <a:rPr lang="ru-RU" dirty="0" smtClean="0">
                <a:solidFill>
                  <a:schemeClr val="accent4"/>
                </a:solidFill>
              </a:rPr>
              <a:t/>
            </a:r>
            <a:br>
              <a:rPr lang="ru-RU" dirty="0" smtClean="0">
                <a:solidFill>
                  <a:schemeClr val="accent4"/>
                </a:solidFill>
              </a:rPr>
            </a:br>
            <a:r>
              <a:rPr lang="ru-RU" sz="4900" dirty="0" smtClean="0">
                <a:solidFill>
                  <a:schemeClr val="accent4"/>
                </a:solidFill>
              </a:rPr>
              <a:t>Анализ опыта: </a:t>
            </a:r>
            <a:r>
              <a:rPr lang="ru-RU" sz="4900" dirty="0" smtClean="0">
                <a:solidFill>
                  <a:schemeClr val="accent4"/>
                </a:solidFill>
              </a:rPr>
              <a:t>сопровождение</a:t>
            </a:r>
            <a:endParaRPr lang="ru-RU" sz="4900" dirty="0">
              <a:solidFill>
                <a:schemeClr val="accent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600201"/>
            <a:ext cx="8461235" cy="2476871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Модернизация через 10 лет. </a:t>
            </a:r>
          </a:p>
          <a:p>
            <a:r>
              <a:rPr lang="ru-RU" sz="2600" dirty="0" smtClean="0"/>
              <a:t>Тех. поддержка только в виде командировок</a:t>
            </a:r>
          </a:p>
          <a:p>
            <a:r>
              <a:rPr lang="ru-RU" sz="2600" dirty="0" smtClean="0"/>
              <a:t>Регламент тех. поддержки и инструментальное обеспечение не предусмотрены.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43608" y="6345831"/>
            <a:ext cx="7165032" cy="27432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Институт проблем управления им. В.А. Трапезникова Российской академии наук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6B2300F-2C36-4B89-AB3E-E470E5CA6A90}" type="slidenum">
              <a:rPr lang="ru-RU" smtClean="0"/>
              <a:t>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4" y="3645024"/>
            <a:ext cx="4032448" cy="224676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Формализованные средства электронной </a:t>
            </a:r>
            <a:r>
              <a:rPr lang="ru-RU" sz="2000" dirty="0" smtClean="0"/>
              <a:t>коммуникации:</a:t>
            </a:r>
          </a:p>
          <a:p>
            <a:pPr algn="ctr"/>
            <a:r>
              <a:rPr lang="ru-RU" sz="2000" u="sng" dirty="0" smtClean="0"/>
              <a:t>АЭС – АЭП-Поставщики</a:t>
            </a:r>
          </a:p>
          <a:p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Инструментальное обеспечение: суперкомпьютерная модель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415" y="3336464"/>
            <a:ext cx="4306122" cy="26563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право 6"/>
          <p:cNvSpPr/>
          <p:nvPr/>
        </p:nvSpPr>
        <p:spPr>
          <a:xfrm rot="5400000">
            <a:off x="4001644" y="3411951"/>
            <a:ext cx="996695" cy="7652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6" y="6093296"/>
            <a:ext cx="588643" cy="505070"/>
          </a:xfrm>
          <a:prstGeom prst="rect">
            <a:avLst/>
          </a:prstGeom>
          <a:effectLst>
            <a:outerShdw blurRad="50800" dist="50800" sx="106000" sy="106000" algn="ctr" rotWithShape="0">
              <a:schemeClr val="bg1">
                <a:alpha val="7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832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 tIns="360000" bIns="360000"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Учет новых </a:t>
            </a:r>
            <a:r>
              <a:rPr lang="ru-RU" dirty="0" smtClean="0">
                <a:solidFill>
                  <a:srgbClr val="00B050"/>
                </a:solidFill>
              </a:rPr>
              <a:t>требований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1756792"/>
          </a:xfrm>
          <a:ln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r>
              <a:rPr lang="ru-RU" dirty="0"/>
              <a:t>ГОСТ Р ИСО </a:t>
            </a:r>
            <a:r>
              <a:rPr lang="ru-RU" dirty="0" smtClean="0"/>
              <a:t>11064-6-2013:</a:t>
            </a:r>
          </a:p>
          <a:p>
            <a:pPr marL="0" indent="0">
              <a:buNone/>
            </a:pPr>
            <a:r>
              <a:rPr lang="ru-RU" dirty="0" smtClean="0"/>
              <a:t>Следует </a:t>
            </a:r>
            <a:r>
              <a:rPr lang="ru-RU" dirty="0"/>
              <a:t>использовать различные частоты и уровни громкости для дифференцирования звуковых предупредительных сигналов по степени важности и источникам тревоги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043608" y="6279237"/>
            <a:ext cx="6732984" cy="27432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Институт проблем управления им. В.А. Трапезникова Российской академии наук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300F-2C36-4B89-AB3E-E470E5CA6A90}" type="slidenum">
              <a:rPr lang="ru-RU" smtClean="0"/>
              <a:t>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93888" y="1620416"/>
            <a:ext cx="3630880" cy="1761808"/>
          </a:xfrm>
          <a:custGeom>
            <a:avLst/>
            <a:gdLst>
              <a:gd name="connsiteX0" fmla="*/ 0 w 3600400"/>
              <a:gd name="connsiteY0" fmla="*/ 0 h 1477328"/>
              <a:gd name="connsiteX1" fmla="*/ 3600400 w 3600400"/>
              <a:gd name="connsiteY1" fmla="*/ 0 h 1477328"/>
              <a:gd name="connsiteX2" fmla="*/ 3600400 w 3600400"/>
              <a:gd name="connsiteY2" fmla="*/ 1477328 h 1477328"/>
              <a:gd name="connsiteX3" fmla="*/ 0 w 3600400"/>
              <a:gd name="connsiteY3" fmla="*/ 1477328 h 1477328"/>
              <a:gd name="connsiteX4" fmla="*/ 0 w 3600400"/>
              <a:gd name="connsiteY4" fmla="*/ 0 h 1477328"/>
              <a:gd name="connsiteX0" fmla="*/ 0 w 3600400"/>
              <a:gd name="connsiteY0" fmla="*/ 0 h 1629728"/>
              <a:gd name="connsiteX1" fmla="*/ 3600400 w 3600400"/>
              <a:gd name="connsiteY1" fmla="*/ 152400 h 1629728"/>
              <a:gd name="connsiteX2" fmla="*/ 3600400 w 3600400"/>
              <a:gd name="connsiteY2" fmla="*/ 1629728 h 1629728"/>
              <a:gd name="connsiteX3" fmla="*/ 0 w 3600400"/>
              <a:gd name="connsiteY3" fmla="*/ 1629728 h 1629728"/>
              <a:gd name="connsiteX4" fmla="*/ 0 w 3600400"/>
              <a:gd name="connsiteY4" fmla="*/ 0 h 1629728"/>
              <a:gd name="connsiteX0" fmla="*/ 0 w 3600400"/>
              <a:gd name="connsiteY0" fmla="*/ 0 h 1629728"/>
              <a:gd name="connsiteX1" fmla="*/ 3600400 w 3600400"/>
              <a:gd name="connsiteY1" fmla="*/ 0 h 1629728"/>
              <a:gd name="connsiteX2" fmla="*/ 3600400 w 3600400"/>
              <a:gd name="connsiteY2" fmla="*/ 1629728 h 1629728"/>
              <a:gd name="connsiteX3" fmla="*/ 0 w 3600400"/>
              <a:gd name="connsiteY3" fmla="*/ 1629728 h 1629728"/>
              <a:gd name="connsiteX4" fmla="*/ 0 w 3600400"/>
              <a:gd name="connsiteY4" fmla="*/ 0 h 1629728"/>
              <a:gd name="connsiteX0" fmla="*/ 10160 w 3610560"/>
              <a:gd name="connsiteY0" fmla="*/ 0 h 1741488"/>
              <a:gd name="connsiteX1" fmla="*/ 3610560 w 3610560"/>
              <a:gd name="connsiteY1" fmla="*/ 0 h 1741488"/>
              <a:gd name="connsiteX2" fmla="*/ 3610560 w 3610560"/>
              <a:gd name="connsiteY2" fmla="*/ 1629728 h 1741488"/>
              <a:gd name="connsiteX3" fmla="*/ 0 w 3610560"/>
              <a:gd name="connsiteY3" fmla="*/ 1741488 h 1741488"/>
              <a:gd name="connsiteX4" fmla="*/ 10160 w 3610560"/>
              <a:gd name="connsiteY4" fmla="*/ 0 h 1741488"/>
              <a:gd name="connsiteX0" fmla="*/ 10160 w 3630880"/>
              <a:gd name="connsiteY0" fmla="*/ 0 h 1741488"/>
              <a:gd name="connsiteX1" fmla="*/ 3610560 w 3630880"/>
              <a:gd name="connsiteY1" fmla="*/ 0 h 1741488"/>
              <a:gd name="connsiteX2" fmla="*/ 3630880 w 3630880"/>
              <a:gd name="connsiteY2" fmla="*/ 1741488 h 1741488"/>
              <a:gd name="connsiteX3" fmla="*/ 0 w 3630880"/>
              <a:gd name="connsiteY3" fmla="*/ 1741488 h 1741488"/>
              <a:gd name="connsiteX4" fmla="*/ 10160 w 3630880"/>
              <a:gd name="connsiteY4" fmla="*/ 0 h 1741488"/>
              <a:gd name="connsiteX0" fmla="*/ 10160 w 3630880"/>
              <a:gd name="connsiteY0" fmla="*/ 0 h 1761808"/>
              <a:gd name="connsiteX1" fmla="*/ 3610560 w 3630880"/>
              <a:gd name="connsiteY1" fmla="*/ 0 h 1761808"/>
              <a:gd name="connsiteX2" fmla="*/ 3630880 w 3630880"/>
              <a:gd name="connsiteY2" fmla="*/ 1761808 h 1761808"/>
              <a:gd name="connsiteX3" fmla="*/ 0 w 3630880"/>
              <a:gd name="connsiteY3" fmla="*/ 1741488 h 1761808"/>
              <a:gd name="connsiteX4" fmla="*/ 10160 w 3630880"/>
              <a:gd name="connsiteY4" fmla="*/ 0 h 176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0880" h="1761808">
                <a:moveTo>
                  <a:pt x="10160" y="0"/>
                </a:moveTo>
                <a:lnTo>
                  <a:pt x="3610560" y="0"/>
                </a:lnTo>
                <a:lnTo>
                  <a:pt x="3630880" y="1761808"/>
                </a:lnTo>
                <a:lnTo>
                  <a:pt x="0" y="1741488"/>
                </a:lnTo>
                <a:cubicBezTo>
                  <a:pt x="3387" y="1160992"/>
                  <a:pt x="6773" y="580496"/>
                  <a:pt x="1016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В СВБУ-2 предлагается звуковую сигнализацию дополнить голосовым сообщением, дифференцированным с нужной степенью детализации.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923928" y="2393308"/>
            <a:ext cx="10801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3573016"/>
            <a:ext cx="25592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ГОСТ Р МЭК </a:t>
            </a:r>
            <a:r>
              <a:rPr lang="ru-RU" dirty="0" smtClean="0"/>
              <a:t>61772–2011</a:t>
            </a:r>
          </a:p>
          <a:p>
            <a:r>
              <a:rPr lang="ru-RU" dirty="0"/>
              <a:t>ГОСТ Р МЭК </a:t>
            </a:r>
            <a:r>
              <a:rPr lang="ru-RU" dirty="0" smtClean="0"/>
              <a:t>62241–2012</a:t>
            </a:r>
          </a:p>
          <a:p>
            <a:r>
              <a:rPr lang="en-US" dirty="0"/>
              <a:t>IEC 60964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51522"/>
            <a:ext cx="256063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6" y="6093296"/>
            <a:ext cx="588643" cy="505070"/>
          </a:xfrm>
          <a:prstGeom prst="rect">
            <a:avLst/>
          </a:prstGeom>
          <a:effectLst>
            <a:outerShdw blurRad="50800" dist="50800" sx="106000" sy="106000" algn="ctr" rotWithShape="0">
              <a:schemeClr val="bg1">
                <a:alpha val="7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346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1174</TotalTime>
  <Words>2075</Words>
  <Application>Microsoft Office PowerPoint</Application>
  <PresentationFormat>Экран (4:3)</PresentationFormat>
  <Paragraphs>382</Paragraphs>
  <Slides>37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Литейная</vt:lpstr>
      <vt:lpstr>Концепция нового поколения систем верхнего уровня АСУ ТП АЭС</vt:lpstr>
      <vt:lpstr>Обозначения</vt:lpstr>
      <vt:lpstr>Причина (угроза)</vt:lpstr>
      <vt:lpstr>Реакция науки (ИПУ РАН)</vt:lpstr>
      <vt:lpstr>   Анализ опыта: ЧМИ</vt:lpstr>
      <vt:lpstr>Анализ опыта: по эксплуатации ПТК</vt:lpstr>
      <vt:lpstr> Анализ опыта: кибербезопасность</vt:lpstr>
      <vt:lpstr> Анализ опыта: сопровождение</vt:lpstr>
      <vt:lpstr>Учет новых требований</vt:lpstr>
      <vt:lpstr>Текущее состояние и прогноз развития вычислительной техники для АСУ ТП</vt:lpstr>
      <vt:lpstr>Текущее состояние и прогноз развития вычислительной техники для АСУ ТП</vt:lpstr>
      <vt:lpstr>Текущее состояние и прогноз развития вычислительной техники для АСУ ТП</vt:lpstr>
      <vt:lpstr>Презентация PowerPoint</vt:lpstr>
      <vt:lpstr>Презентация PowerPoint</vt:lpstr>
      <vt:lpstr>Презентация PowerPoint</vt:lpstr>
      <vt:lpstr>Автоматизированные системы управления</vt:lpstr>
      <vt:lpstr>Киберпреступления</vt:lpstr>
      <vt:lpstr>Киберустойчивость</vt:lpstr>
      <vt:lpstr>Оценка и управление рисками</vt:lpstr>
      <vt:lpstr> Изменение ментальности</vt:lpstr>
      <vt:lpstr> Фундаментальные ограничения вычислительной техники (законы природы)</vt:lpstr>
      <vt:lpstr>Структура СВБУ </vt:lpstr>
      <vt:lpstr>Рабочие места операторов технологов РО, ТО, НСБ на БПУ/РПУ/ЦТП.</vt:lpstr>
      <vt:lpstr>Вычислительная сеть</vt:lpstr>
      <vt:lpstr>Виртуальные логические каналы</vt:lpstr>
      <vt:lpstr>Работа оператора в спокойных условиях</vt:lpstr>
      <vt:lpstr>Реакция оператора на сигнализацию</vt:lpstr>
      <vt:lpstr>Контроль персонала</vt:lpstr>
      <vt:lpstr>Пользователи</vt:lpstr>
      <vt:lpstr>Дополнительные информационные функции</vt:lpstr>
      <vt:lpstr>Дополнительные управляющие функции</vt:lpstr>
      <vt:lpstr>Дополнительная диагностическая функция</vt:lpstr>
      <vt:lpstr>Дополнительные вспомогательные функции</vt:lpstr>
      <vt:lpstr>Коренные отличия СВБУ-2 от СВБУ-1</vt:lpstr>
      <vt:lpstr>Заключение</vt:lpstr>
      <vt:lpstr>План дальнейшей работы: </vt:lpstr>
      <vt:lpstr>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нового поколения систем верхнего уровня АСУ ТП АЭС</dc:title>
  <dc:creator>User</dc:creator>
  <cp:lastModifiedBy>Elena</cp:lastModifiedBy>
  <cp:revision>166</cp:revision>
  <dcterms:created xsi:type="dcterms:W3CDTF">2017-03-14T07:09:50Z</dcterms:created>
  <dcterms:modified xsi:type="dcterms:W3CDTF">2017-03-17T13:20:58Z</dcterms:modified>
</cp:coreProperties>
</file>